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8"/>
  </p:notesMasterIdLst>
  <p:sldIdLst>
    <p:sldId id="514" r:id="rId2"/>
    <p:sldId id="534" r:id="rId3"/>
    <p:sldId id="583" r:id="rId4"/>
    <p:sldId id="584" r:id="rId5"/>
    <p:sldId id="660" r:id="rId6"/>
    <p:sldId id="587" r:id="rId7"/>
    <p:sldId id="588" r:id="rId8"/>
    <p:sldId id="554" r:id="rId9"/>
    <p:sldId id="595" r:id="rId10"/>
    <p:sldId id="537" r:id="rId11"/>
    <p:sldId id="538" r:id="rId12"/>
    <p:sldId id="591" r:id="rId13"/>
    <p:sldId id="592" r:id="rId14"/>
    <p:sldId id="531" r:id="rId15"/>
    <p:sldId id="659" r:id="rId16"/>
    <p:sldId id="662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oudy Old Style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7A9FCE"/>
    <a:srgbClr val="6E9636"/>
    <a:srgbClr val="5A8222"/>
    <a:srgbClr val="FF8000"/>
    <a:srgbClr val="769555"/>
    <a:srgbClr val="749100"/>
    <a:srgbClr val="21DA0F"/>
    <a:srgbClr val="DADC9E"/>
    <a:srgbClr val="66FF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09" autoAdjust="0"/>
  </p:normalViewPr>
  <p:slideViewPr>
    <p:cSldViewPr snapToGrid="0" showGuides="1">
      <p:cViewPr varScale="1">
        <p:scale>
          <a:sx n="64" d="100"/>
          <a:sy n="64" d="100"/>
        </p:scale>
        <p:origin x="-736" y="-104"/>
      </p:cViewPr>
      <p:guideLst>
        <p:guide orient="horz" pos="263"/>
        <p:guide pos="1711"/>
      </p:guideLst>
    </p:cSldViewPr>
  </p:slideViewPr>
  <p:outlineViewPr>
    <p:cViewPr>
      <p:scale>
        <a:sx n="33" d="100"/>
        <a:sy n="33" d="100"/>
      </p:scale>
      <p:origin x="0" y="116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</a:defRPr>
            </a:lvl1pPr>
          </a:lstStyle>
          <a:p>
            <a:pPr>
              <a:defRPr/>
            </a:pPr>
            <a:fld id="{ED89A318-4E0F-CD41-9088-4D553ED13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77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Title with new rendered figure (Oct 2011)</a:t>
            </a:r>
          </a:p>
          <a:p>
            <a:r>
              <a:rPr lang="en-US" smtClean="0"/>
              <a:t>Your institute logo can go on right if desired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64BED2-F7EF-E742-B1F8-A77F8B39A533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925F9C-B17B-A248-BDF2-0267E605DE6D}" type="slidenum">
              <a:rPr lang="en-US"/>
              <a:pPr/>
              <a:t>12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ELT-IFU &amp; ELT-CAM</a:t>
            </a:r>
            <a:r>
              <a:rPr lang="en-US" baseline="0" dirty="0" smtClean="0"/>
              <a:t> are 1 </a:t>
            </a:r>
            <a:r>
              <a:rPr lang="en-US" baseline="0" dirty="0" err="1" smtClean="0"/>
              <a:t>st</a:t>
            </a:r>
            <a:r>
              <a:rPr lang="en-US" baseline="0" dirty="0" smtClean="0"/>
              <a:t> light (red)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ELT-MIR &amp; ELT-PCS are selected (I.e. will be built) but awaiting technological readiness reviews (orange)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err="1" smtClean="0"/>
              <a:t>Colour</a:t>
            </a:r>
            <a:r>
              <a:rPr lang="en-US" baseline="0" dirty="0" smtClean="0"/>
              <a:t> coding of instrument descriptions</a:t>
            </a:r>
          </a:p>
          <a:p>
            <a:pPr eaLnBrk="1" hangingPunct="1"/>
            <a:r>
              <a:rPr lang="en-US" baseline="0" dirty="0" smtClean="0"/>
              <a:t>Orange in names means those with large UK involvement, </a:t>
            </a:r>
          </a:p>
          <a:p>
            <a:pPr eaLnBrk="1" hangingPunct="1"/>
            <a:r>
              <a:rPr lang="en-US" baseline="0" dirty="0" smtClean="0"/>
              <a:t>yellow with some UK involvement ~10% level, </a:t>
            </a:r>
          </a:p>
          <a:p>
            <a:pPr eaLnBrk="1" hangingPunct="1"/>
            <a:r>
              <a:rPr lang="en-US" baseline="0" dirty="0" smtClean="0"/>
              <a:t>beige means some UK involvement mostly on science team</a:t>
            </a:r>
          </a:p>
          <a:p>
            <a:pPr eaLnBrk="1" hangingPunct="1"/>
            <a:r>
              <a:rPr lang="en-US" baseline="0" dirty="0" smtClean="0"/>
              <a:t>White means no UK involvement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925F9C-B17B-A248-BDF2-0267E605DE6D}" type="slidenum">
              <a:rPr lang="en-US"/>
              <a:pPr/>
              <a:t>13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ELT-IFU &amp; ELT-CAM</a:t>
            </a:r>
            <a:r>
              <a:rPr lang="en-US" baseline="0" dirty="0" smtClean="0"/>
              <a:t> are 1 </a:t>
            </a:r>
            <a:r>
              <a:rPr lang="en-US" baseline="0" dirty="0" err="1" smtClean="0"/>
              <a:t>st</a:t>
            </a:r>
            <a:r>
              <a:rPr lang="en-US" baseline="0" dirty="0" smtClean="0"/>
              <a:t> light (red)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ELT-MIR &amp; ELT-PCS are selected (I.e. will be built) but awaiting technological readiness reviews (orange)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err="1" smtClean="0"/>
              <a:t>Colour</a:t>
            </a:r>
            <a:r>
              <a:rPr lang="en-US" baseline="0" dirty="0" smtClean="0"/>
              <a:t> coding of instrument descriptions</a:t>
            </a:r>
          </a:p>
          <a:p>
            <a:pPr eaLnBrk="1" hangingPunct="1"/>
            <a:r>
              <a:rPr lang="en-US" baseline="0" dirty="0" smtClean="0"/>
              <a:t>Orange in names means those with large UK involvement, </a:t>
            </a:r>
          </a:p>
          <a:p>
            <a:pPr eaLnBrk="1" hangingPunct="1"/>
            <a:r>
              <a:rPr lang="en-US" baseline="0" dirty="0" smtClean="0"/>
              <a:t>yellow with some UK involvement ~10% level, </a:t>
            </a:r>
          </a:p>
          <a:p>
            <a:pPr eaLnBrk="1" hangingPunct="1"/>
            <a:r>
              <a:rPr lang="en-US" baseline="0" dirty="0" smtClean="0"/>
              <a:t>beige means some UK involvement mostly on science team</a:t>
            </a:r>
          </a:p>
          <a:p>
            <a:pPr eaLnBrk="1" hangingPunct="1"/>
            <a:r>
              <a:rPr lang="en-US" baseline="0" dirty="0" smtClean="0"/>
              <a:t>White means no UK involvement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558B7-2434-CD47-9880-FE0DFA9856FB}" type="slidenum">
              <a:rPr lang="en-GB">
                <a:ea typeface="ヒラギノ角ゴ Pro W3" charset="-128"/>
                <a:cs typeface="ヒラギノ角ゴ Pro W3" charset="-128"/>
                <a:sym typeface="Arial" charset="0"/>
              </a:rPr>
              <a:pPr/>
              <a:t>14</a:t>
            </a:fld>
            <a:endParaRPr lang="en-GB">
              <a:ea typeface="ヒラギノ角ゴ Pro W3" charset="-128"/>
              <a:cs typeface="ヒラギノ角ゴ Pro W3" charset="-128"/>
              <a:sym typeface="Arial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ヒラギノ角ゴ Pro W3" charset="-128"/>
              <a:cs typeface="ヒラギノ角ゴ Pro W3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642938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2200" dirty="0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Future facilities with synergies to the E-ELT </a:t>
            </a:r>
            <a:r>
              <a:rPr lang="en-US" sz="2200" dirty="0" err="1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prob</a:t>
            </a:r>
            <a:r>
              <a:rPr lang="en-US" sz="2200" dirty="0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 not complete – perhaps a bit obscure for the public</a:t>
            </a:r>
          </a:p>
          <a:p>
            <a:pPr defTabSz="642938" eaLnBrk="1" hangingPunct="1">
              <a:lnSpc>
                <a:spcPct val="80000"/>
              </a:lnSpc>
              <a:spcBef>
                <a:spcPct val="0"/>
              </a:spcBef>
            </a:pPr>
            <a:r>
              <a:rPr lang="en-US" sz="2200" dirty="0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The plot shows an AGN dominated source (NGC6240) </a:t>
            </a:r>
            <a:r>
              <a:rPr lang="en-US" sz="2200" dirty="0" err="1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redshifted</a:t>
            </a:r>
            <a:r>
              <a:rPr lang="en-US" sz="2200" dirty="0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 out to </a:t>
            </a:r>
            <a:r>
              <a:rPr lang="en-US" sz="2200" dirty="0" err="1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z</a:t>
            </a:r>
            <a:r>
              <a:rPr lang="en-US" sz="2200" dirty="0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=10 to show the </a:t>
            </a:r>
            <a:r>
              <a:rPr lang="en-US" sz="2200" dirty="0" err="1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complementarity</a:t>
            </a:r>
            <a:r>
              <a:rPr lang="en-US" sz="2200" dirty="0" smtClean="0">
                <a:solidFill>
                  <a:schemeClr val="tx2"/>
                </a:solidFill>
                <a:latin typeface="Gill Sans" charset="0"/>
                <a:sym typeface="Gill Sans" charset="0"/>
              </a:rPr>
              <a:t> between some future facilities (made for the IXO science case) </a:t>
            </a:r>
          </a:p>
        </p:txBody>
      </p:sp>
      <p:sp>
        <p:nvSpPr>
          <p:cNvPr id="147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06BCA4-8ED2-4143-A6B2-9797DBE582F9}" type="slidenum">
              <a:rPr lang="en-GB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AB4D2-805A-1244-AF48-3FCAC801A61A}" type="slidenum">
              <a:rPr lang="en-US"/>
              <a:pPr/>
              <a:t>2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buFont typeface="Gill Sans" charset="0"/>
              <a:buNone/>
            </a:pPr>
            <a:r>
              <a:rPr lang="en-US" smtClean="0">
                <a:latin typeface="Goudy Old Style" charset="0"/>
                <a:sym typeface="Gill Sans" charset="0"/>
              </a:rPr>
              <a:t>E-ELT shown with the VLT – see mammoth difference (at least in dome)</a:t>
            </a:r>
          </a:p>
          <a:p>
            <a:pPr eaLnBrk="1" hangingPunct="1">
              <a:buFont typeface="Gill Sans" charset="0"/>
              <a:buNone/>
            </a:pPr>
            <a:r>
              <a:rPr lang="en-US" smtClean="0">
                <a:latin typeface="Goudy Old Style" charset="0"/>
                <a:sym typeface="Gill Sans" charset="0"/>
              </a:rPr>
              <a:t>In collecting area factor of 22 times large than the VLT</a:t>
            </a:r>
          </a:p>
          <a:p>
            <a:pPr eaLnBrk="1" hangingPunct="1">
              <a:buFont typeface="Gill Sans" charset="0"/>
              <a:buNone/>
            </a:pPr>
            <a:r>
              <a:rPr lang="en-US" smtClean="0">
                <a:latin typeface="Goudy Old Style" charset="0"/>
                <a:sym typeface="Gill Sans" charset="0"/>
              </a:rPr>
              <a:t>This is the title slide for the E-ELT part of the talk</a:t>
            </a:r>
            <a:endParaRPr lang="en-US">
              <a:latin typeface="Goudy Old Style" charset="0"/>
              <a:sym typeface="Gill Sans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This+18 shows the ELT mirror size in comparison to existing 2m+ telescopes</a:t>
            </a:r>
          </a:p>
          <a:p>
            <a:r>
              <a:rPr lang="en-US" dirty="0" smtClean="0"/>
              <a:t>typically a step of</a:t>
            </a:r>
            <a:r>
              <a:rPr lang="en-US" baseline="0" dirty="0" smtClean="0"/>
              <a:t> 2 from one generation to the next. </a:t>
            </a:r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C22B1-8637-0546-A11F-5F6D05B04A25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Shows the E-ELT mirror mention that it’s collecting are is larger than all existing major observatory mirrors put together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More than a step of</a:t>
            </a:r>
            <a:r>
              <a:rPr lang="en-US" baseline="0" dirty="0" smtClean="0"/>
              <a:t> 2</a:t>
            </a:r>
            <a:endParaRPr lang="en-US" dirty="0" smtClean="0"/>
          </a:p>
          <a:p>
            <a:r>
              <a:rPr lang="en-US" dirty="0" smtClean="0"/>
              <a:t>Last</a:t>
            </a:r>
            <a:r>
              <a:rPr lang="en-US" baseline="0" dirty="0" smtClean="0"/>
              <a:t> step 8m-10m 15 years ago, time to make the next step</a:t>
            </a:r>
            <a:endParaRPr lang="en-US" dirty="0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CD8837-16E9-A242-AD2A-03167A7ED27C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9D6B34-43C7-E440-94F6-990F35D6E83E}" type="slidenum">
              <a:rPr lang="en-GB">
                <a:ea typeface="ヒラギノ角ゴ Pro W3" charset="-128"/>
                <a:cs typeface="ヒラギノ角ゴ Pro W3" charset="-128"/>
                <a:sym typeface="Arial" charset="0"/>
              </a:rPr>
              <a:pPr/>
              <a:t>5</a:t>
            </a:fld>
            <a:endParaRPr lang="en-GB">
              <a:ea typeface="ヒラギノ角ゴ Pro W3" charset="-128"/>
              <a:cs typeface="ヒラギノ角ゴ Pro W3" charset="-128"/>
              <a:sym typeface="Arial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ea typeface="Arial" charset="0"/>
                <a:cs typeface="Arial" charset="0"/>
              </a:rPr>
              <a:t>Another Size reference </a:t>
            </a:r>
          </a:p>
          <a:p>
            <a:pPr eaLnBrk="1" hangingPunct="1"/>
            <a:r>
              <a:rPr lang="en-US" smtClean="0">
                <a:ea typeface="Arial" charset="0"/>
                <a:cs typeface="Arial" charset="0"/>
              </a:rPr>
              <a:t>UK-related title page with London Eye uses pre2011 E-ELT rendered figs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In December, the NSF issued a call for proposals to develop a plan for partnering with the NSF, but is unable to commit to a partnership or to identify a path towards federal funding for construction before the end of the decade. The NSF solicitation offers $250,000 per year for 5 years in funding for activities related to community involvement, scientific workshops, and other planning work. Cannot commit funds for construction until the next decade.</a:t>
            </a: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FDF04-91D7-7F4E-9E59-A39CA74CE0D7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759818-0F08-674E-942A-C6ACEDF43C7D}" type="slidenum">
              <a:rPr lang="en-US"/>
              <a:pPr/>
              <a:t>7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Comparison of ELT mirror size &amp; reminder why we want to go bigger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Llullaillaco (pronounced You-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ya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-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i-yaco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meaning “dirty lagoon” in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Ketschua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), at 6739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metres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above sea level, the third-highest peak in Chile, 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he seventh highest in the Andes, and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argu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- ably the highest active volcano in the world. T The last eruption of Llullaillaco was recorded in 1877. It has beautiful lava flows extending both to the north and south. During most of the year it appears as snow-capped, 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Paranal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– Llullaillaco line of sight (LOS) spans 190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kilometres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starting on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Paranal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platform at an elevation of 2600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metres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and ending at 6739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metres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right at the 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Chilean–Argentine border. This is almost the entire width of Chile at this latitude. </a:t>
            </a:r>
            <a:endParaRPr lang="en-US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89A318-4E0F-CD41-9088-4D553ED1301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46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June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89A318-4E0F-CD41-9088-4D553ED1301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21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80125" y="695325"/>
            <a:ext cx="2901950" cy="3863975"/>
          </a:xfrm>
          <a:noFill/>
          <a:ln>
            <a:noFill/>
          </a:ln>
        </p:spPr>
        <p:txBody>
          <a:bodyPr/>
          <a:lstStyle>
            <a:lvl1pPr>
              <a:defRPr sz="44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105400"/>
            <a:ext cx="6400800" cy="874713"/>
          </a:xfrm>
          <a:ln>
            <a:noFill/>
          </a:ln>
        </p:spPr>
        <p:txBody>
          <a:bodyPr/>
          <a:lstStyle>
            <a:lvl1pPr marL="0" indent="0" algn="r">
              <a:defRPr/>
            </a:lvl1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02AD4-8C49-5148-BA7F-8D6CBB7EC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246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246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C068F-F3A7-314D-9E50-52E9834012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39800"/>
            <a:ext cx="3810000" cy="538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39800"/>
            <a:ext cx="3810000" cy="2616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08400"/>
            <a:ext cx="3810000" cy="26162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8F48A-5BEE-2E44-BAAA-DE5BDC901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939800"/>
            <a:ext cx="7772400" cy="5384800"/>
          </a:xfrm>
        </p:spPr>
        <p:txBody>
          <a:bodyPr>
            <a:normAutofit/>
          </a:bodyPr>
          <a:lstStyle/>
          <a:p>
            <a:pPr lvl="0"/>
            <a:r>
              <a:rPr lang="en-GB" noProof="0" smtClean="0"/>
              <a:t>Click icon to add chart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68AA2-C32B-F34F-9D9F-49CF31DF09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708B1-A9BC-F74B-A07B-3641E35A8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B9232-F263-5E4A-9125-CE79E0B4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39800"/>
            <a:ext cx="3810000" cy="538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9800"/>
            <a:ext cx="3810000" cy="538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E3098-9DCE-D648-A050-5A891A338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A3D91-1728-8B47-8454-41B360E45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3F1DE-359B-6A48-A93C-2C68C5C6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1CD3B-FBCA-BC47-94B5-745C334661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B0EA6-E12C-AC45-A377-FC4346F34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FA314-87CD-2149-B7E4-8A1719C84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0">
              <a:schemeClr val="tx1"/>
            </a:gs>
            <a:gs pos="1000">
              <a:schemeClr val="accent5"/>
            </a:gs>
            <a:gs pos="0">
              <a:schemeClr val="accent5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Realz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39800"/>
            <a:ext cx="7772400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chemeClr val="bg1"/>
                </a:solidFill>
                <a:latin typeface="Avenir Book"/>
                <a:cs typeface="Avenir Book"/>
              </a:defRPr>
            </a:lvl1pPr>
          </a:lstStyle>
          <a:p>
            <a:pPr>
              <a:defRPr/>
            </a:pPr>
            <a:fld id="{8CB2EDF7-7CB6-C84C-8678-BC1813EEF4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marL="0" algn="r" rtl="0" eaLnBrk="1" fontAlgn="base" hangingPunct="1">
        <a:spcBef>
          <a:spcPct val="0"/>
        </a:spcBef>
        <a:spcAft>
          <a:spcPct val="0"/>
        </a:spcAft>
        <a:defRPr sz="3600" b="1" i="0" cap="small" spc="0" normalizeH="0">
          <a:solidFill>
            <a:schemeClr val="bg1"/>
          </a:solidFill>
          <a:effectLst/>
          <a:latin typeface="Gill Sans Light"/>
          <a:ea typeface="+mj-ea"/>
          <a:cs typeface="Gill San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udy Old Style" charset="0"/>
          <a:ea typeface="ＭＳ Ｐゴシック" charset="-128"/>
          <a:cs typeface="ＭＳ Ｐゴシック" charset="-128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udy Old Style" charset="0"/>
          <a:ea typeface="ＭＳ Ｐゴシック" charset="-128"/>
          <a:cs typeface="ＭＳ Ｐゴシック" charset="-128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udy Old Style" charset="0"/>
          <a:ea typeface="ＭＳ Ｐゴシック" charset="-128"/>
          <a:cs typeface="ＭＳ Ｐゴシック" charset="-128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oudy Old Style" charset="0"/>
          <a:ea typeface="ＭＳ Ｐゴシック" charset="-128"/>
          <a:cs typeface="ＭＳ Ｐゴシック" charset="-128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oudy Old Style" charset="0"/>
          <a:ea typeface="ＭＳ Ｐゴシック" charset="-128"/>
          <a:cs typeface="ＭＳ Ｐゴシック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oudy Old Style" charset="0"/>
          <a:ea typeface="ＭＳ Ｐゴシック" charset="-128"/>
          <a:cs typeface="ＭＳ Ｐゴシック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oudy Old Style" charset="0"/>
          <a:ea typeface="ＭＳ Ｐゴシック" charset="-128"/>
          <a:cs typeface="ＭＳ Ｐゴシック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Goudy Old Style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 b="1" baseline="0">
          <a:solidFill>
            <a:schemeClr val="bg1"/>
          </a:solidFill>
          <a:effectLst>
            <a:outerShdw blurRad="114300" dist="25400" dir="8100000" algn="tl" rotWithShape="0">
              <a:schemeClr val="bg1">
                <a:lumMod val="75000"/>
                <a:alpha val="43000"/>
              </a:schemeClr>
            </a:outerShdw>
          </a:effectLst>
          <a:latin typeface="Gill Sans Light"/>
          <a:ea typeface="+mn-ea"/>
          <a:cs typeface="Avenir Book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2000" b="1" baseline="0">
          <a:solidFill>
            <a:schemeClr val="bg2">
              <a:lumMod val="60000"/>
              <a:lumOff val="40000"/>
            </a:schemeClr>
          </a:solidFill>
          <a:effectLst>
            <a:outerShdw blurRad="114300" dist="25400" dir="8100000" algn="tl" rotWithShape="0">
              <a:schemeClr val="bg1">
                <a:lumMod val="75000"/>
                <a:alpha val="43000"/>
              </a:schemeClr>
            </a:outerShdw>
          </a:effectLst>
          <a:latin typeface="Gill Sans Light"/>
          <a:ea typeface="+mn-ea"/>
          <a:cs typeface="Avenir Book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b="1" baseline="0">
          <a:solidFill>
            <a:schemeClr val="bg1"/>
          </a:solidFill>
          <a:effectLst>
            <a:outerShdw blurRad="114300" dist="25400" dir="8100000" algn="tl" rotWithShape="0">
              <a:schemeClr val="bg1">
                <a:lumMod val="75000"/>
                <a:alpha val="43000"/>
              </a:schemeClr>
            </a:outerShdw>
          </a:effectLst>
          <a:latin typeface="Gill Sans Light"/>
          <a:ea typeface="+mn-ea"/>
          <a:cs typeface="Avenir Book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600" b="1" baseline="0">
          <a:solidFill>
            <a:srgbClr val="ECC577"/>
          </a:solidFill>
          <a:effectLst>
            <a:outerShdw blurRad="114300" dist="25400" dir="8100000" algn="tl" rotWithShape="0">
              <a:schemeClr val="bg1">
                <a:lumMod val="75000"/>
                <a:alpha val="43000"/>
              </a:schemeClr>
            </a:outerShdw>
          </a:effectLst>
          <a:latin typeface="Gill Sans Light"/>
          <a:ea typeface="+mn-ea"/>
          <a:cs typeface="Avenir Book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600" b="1" baseline="0">
          <a:solidFill>
            <a:schemeClr val="bg1"/>
          </a:solidFill>
          <a:effectLst>
            <a:outerShdw blurRad="114300" dist="25400" dir="8100000" algn="tl" rotWithShape="0">
              <a:schemeClr val="bg1">
                <a:lumMod val="75000"/>
                <a:alpha val="43000"/>
              </a:schemeClr>
            </a:outerShdw>
          </a:effectLst>
          <a:latin typeface="Gill Sans Light"/>
          <a:ea typeface="+mn-ea"/>
          <a:cs typeface="Avenir Book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bg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bg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bg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3" Type="http://schemas.openxmlformats.org/officeDocument/2006/relationships/image" Target="../media/image33.png"/><Relationship Id="rId14" Type="http://schemas.openxmlformats.org/officeDocument/2006/relationships/image" Target="../media/image34.png"/><Relationship Id="rId15" Type="http://schemas.openxmlformats.org/officeDocument/2006/relationships/image" Target="../media/image35.png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4" descr="Realz"/>
          <p:cNvSpPr>
            <a:spLocks noGrp="1"/>
          </p:cNvSpPr>
          <p:nvPr>
            <p:ph type="title"/>
          </p:nvPr>
        </p:nvSpPr>
        <p:spPr>
          <a:xfrm>
            <a:off x="1830388" y="5136403"/>
            <a:ext cx="5486400" cy="858838"/>
          </a:xfrm>
        </p:spPr>
        <p:txBody>
          <a:bodyPr/>
          <a:lstStyle/>
          <a:p>
            <a:pPr algn="ctr"/>
            <a:r>
              <a:rPr lang="en-US" sz="3600" dirty="0">
                <a:effectLst>
                  <a:outerShdw blurRad="50800" dist="38100" dir="2700000">
                    <a:schemeClr val="bg1">
                      <a:lumMod val="65000"/>
                      <a:alpha val="43000"/>
                    </a:schemeClr>
                  </a:outerShdw>
                </a:effectLst>
              </a:rPr>
              <a:t>European Extremely </a:t>
            </a:r>
            <a:r>
              <a:rPr lang="en-US" sz="3600" dirty="0" smtClean="0">
                <a:effectLst>
                  <a:outerShdw blurRad="50800" dist="38100" dir="2700000">
                    <a:schemeClr val="bg1">
                      <a:lumMod val="65000"/>
                      <a:alpha val="43000"/>
                    </a:schemeClr>
                  </a:outerShdw>
                </a:effectLst>
              </a:rPr>
              <a:t/>
            </a:r>
            <a:br>
              <a:rPr lang="en-US" sz="3600" dirty="0" smtClean="0">
                <a:effectLst>
                  <a:outerShdw blurRad="50800" dist="38100" dir="2700000">
                    <a:schemeClr val="bg1">
                      <a:lumMod val="65000"/>
                      <a:alpha val="43000"/>
                    </a:schemeClr>
                  </a:outerShdw>
                </a:effectLst>
              </a:rPr>
            </a:br>
            <a:r>
              <a:rPr lang="en-US" sz="3600" dirty="0" smtClean="0">
                <a:effectLst>
                  <a:outerShdw blurRad="50800" dist="38100" dir="2700000">
                    <a:schemeClr val="bg1">
                      <a:lumMod val="65000"/>
                      <a:alpha val="43000"/>
                    </a:schemeClr>
                  </a:outerShdw>
                </a:effectLst>
              </a:rPr>
              <a:t>Large Telescope</a:t>
            </a:r>
            <a:endParaRPr lang="en-US" sz="1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9699" name="Picture Placeholder 7" descr="eelt_night5krerender_potw.jp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-16852" b="-1241"/>
          <a:stretch>
            <a:fillRect/>
          </a:stretch>
        </p:blipFill>
        <p:spPr>
          <a:xfrm>
            <a:off x="0" y="-824140"/>
            <a:ext cx="9144000" cy="5788025"/>
          </a:xfrm>
        </p:spPr>
      </p:pic>
      <p:sp>
        <p:nvSpPr>
          <p:cNvPr id="29700" name="Text Placeholder 6"/>
          <p:cNvSpPr>
            <a:spLocks noGrp="1"/>
          </p:cNvSpPr>
          <p:nvPr>
            <p:ph type="body" sz="half" idx="2"/>
          </p:nvPr>
        </p:nvSpPr>
        <p:spPr>
          <a:xfrm>
            <a:off x="1641475" y="5886450"/>
            <a:ext cx="5864225" cy="784225"/>
          </a:xfrm>
        </p:spPr>
        <p:txBody>
          <a:bodyPr/>
          <a:lstStyle/>
          <a:p>
            <a:pPr algn="ctr"/>
            <a:r>
              <a:rPr lang="en-US" b="1" dirty="0" smtClean="0"/>
              <a:t>Aprajita Verma</a:t>
            </a:r>
          </a:p>
          <a:p>
            <a:pPr algn="ctr"/>
            <a:r>
              <a:rPr lang="en-US" b="1" dirty="0" smtClean="0"/>
              <a:t>University of Oxford</a:t>
            </a:r>
          </a:p>
          <a:p>
            <a:pPr algn="ctr"/>
            <a:r>
              <a:rPr lang="en-US" sz="1100" i="1" dirty="0" smtClean="0"/>
              <a:t>With thanks to UK E-ELT Project Team</a:t>
            </a:r>
            <a:r>
              <a:rPr lang="en-US" sz="1100" i="1" dirty="0"/>
              <a:t> </a:t>
            </a:r>
            <a:r>
              <a:rPr lang="en-US" sz="1100" i="1" dirty="0" smtClean="0"/>
              <a:t>&amp; E-ELT Team at ESO</a:t>
            </a:r>
          </a:p>
        </p:txBody>
      </p:sp>
      <p:pic>
        <p:nvPicPr>
          <p:cNvPr id="29701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363" y="5303838"/>
            <a:ext cx="914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477" y="5285621"/>
            <a:ext cx="1185333" cy="1185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 descr="Realz"/>
          <p:cNvSpPr>
            <a:spLocks noGrp="1"/>
          </p:cNvSpPr>
          <p:nvPr>
            <p:ph type="title"/>
          </p:nvPr>
        </p:nvSpPr>
        <p:spPr>
          <a:xfrm>
            <a:off x="0" y="30470"/>
            <a:ext cx="9144000" cy="774700"/>
          </a:xfrm>
        </p:spPr>
        <p:txBody>
          <a:bodyPr/>
          <a:lstStyle/>
          <a:p>
            <a:r>
              <a:rPr lang="en-US" dirty="0" smtClean="0"/>
              <a:t>E-ELT First Generation Instruments</a:t>
            </a:r>
          </a:p>
        </p:txBody>
      </p:sp>
      <p:pic>
        <p:nvPicPr>
          <p:cNvPr id="114691" name="Picture 5"/>
          <p:cNvPicPr>
            <a:picLocks noChangeAspect="1"/>
          </p:cNvPicPr>
          <p:nvPr/>
        </p:nvPicPr>
        <p:blipFill>
          <a:blip r:embed="rId2"/>
          <a:srcRect r="22147"/>
          <a:stretch>
            <a:fillRect/>
          </a:stretch>
        </p:blipFill>
        <p:spPr bwMode="auto">
          <a:xfrm>
            <a:off x="16281" y="1062685"/>
            <a:ext cx="9144000" cy="550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itle 1" descr="Realz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E-ELT instrumentation</a:t>
            </a:r>
          </a:p>
        </p:txBody>
      </p:sp>
      <p:sp>
        <p:nvSpPr>
          <p:cNvPr id="115715" name="Content Placeholder 2"/>
          <p:cNvSpPr>
            <a:spLocks noGrp="1"/>
          </p:cNvSpPr>
          <p:nvPr>
            <p:ph idx="1"/>
          </p:nvPr>
        </p:nvSpPr>
        <p:spPr>
          <a:xfrm>
            <a:off x="265113" y="1258888"/>
            <a:ext cx="4090987" cy="4799012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500" dirty="0">
                <a:solidFill>
                  <a:srgbClr val="00FFFF"/>
                </a:solidFill>
              </a:rPr>
              <a:t>8</a:t>
            </a:r>
            <a:r>
              <a:rPr lang="en-US" sz="2500" dirty="0" smtClean="0">
                <a:solidFill>
                  <a:srgbClr val="00FFFF"/>
                </a:solidFill>
              </a:rPr>
              <a:t> </a:t>
            </a:r>
            <a:r>
              <a:rPr lang="en-US" sz="2500" dirty="0">
                <a:solidFill>
                  <a:srgbClr val="00FFFF"/>
                </a:solidFill>
              </a:rPr>
              <a:t>i</a:t>
            </a:r>
            <a:r>
              <a:rPr lang="en-US" sz="2500" dirty="0" smtClean="0">
                <a:solidFill>
                  <a:srgbClr val="00FFFF"/>
                </a:solidFill>
              </a:rPr>
              <a:t>nstruments and 2 adaptive optics modules are foreseen for the E-ELT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25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500" dirty="0" smtClean="0"/>
              <a:t>Collaborations with institutes in ESO community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25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500" dirty="0" smtClean="0">
                <a:solidFill>
                  <a:srgbClr val="00FFFF"/>
                </a:solidFill>
              </a:rPr>
              <a:t>Two selected for first light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500" dirty="0" smtClean="0">
                <a:solidFill>
                  <a:srgbClr val="00FFFF"/>
                </a:solidFill>
              </a:rPr>
              <a:t>One of which HARMONI lead by Oxford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endParaRPr lang="en-US" sz="2500" dirty="0" smtClean="0"/>
          </a:p>
          <a:p>
            <a:pPr marL="0" indent="0" eaLnBrk="1" hangingPunct="1">
              <a:lnSpc>
                <a:spcPct val="80000"/>
              </a:lnSpc>
              <a:buFontTx/>
              <a:buNone/>
            </a:pPr>
            <a:r>
              <a:rPr lang="en-US" sz="2500" dirty="0" smtClean="0"/>
              <a:t>Full instrument suite to be built up over first decade</a:t>
            </a:r>
          </a:p>
        </p:txBody>
      </p:sp>
      <p:pic>
        <p:nvPicPr>
          <p:cNvPr id="5" name="Content Placeholder 10" descr="RENDERING_E-ELT_02.jpg"/>
          <p:cNvPicPr>
            <a:picLocks noChangeAspect="1"/>
          </p:cNvPicPr>
          <p:nvPr/>
        </p:nvPicPr>
        <p:blipFill>
          <a:blip r:embed="rId2"/>
          <a:srcRect l="6644" r="6644" b="5907"/>
          <a:stretch>
            <a:fillRect/>
          </a:stretch>
        </p:blipFill>
        <p:spPr bwMode="auto">
          <a:xfrm>
            <a:off x="4325299" y="1054100"/>
            <a:ext cx="4640901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4025" y="4995862"/>
            <a:ext cx="2360613" cy="1773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 descr="Realz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Phase A Instrument Studies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785813"/>
            <a:ext cx="8275638" cy="6140450"/>
          </a:xfrm>
        </p:spPr>
        <p:txBody>
          <a:bodyPr/>
          <a:lstStyle/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 smtClean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CODEX</a:t>
            </a:r>
            <a:r>
              <a:rPr lang="en-GB" sz="2000" b="1" dirty="0">
                <a:solidFill>
                  <a:srgbClr val="66FF66"/>
                </a:solidFill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EEDD82"/>
                </a:solidFill>
                <a:ea typeface="ヒラギノ角ゴ Pro W3" charset="-128"/>
                <a:cs typeface="ヒラギノ角ゴ Pro W3" charset="-128"/>
              </a:rPr>
              <a:t>Ultra-high-resolution optical spectrograph</a:t>
            </a:r>
            <a:endParaRPr lang="en-GB" sz="2000" b="1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US" sz="1200" dirty="0"/>
              <a:t>			Luca </a:t>
            </a:r>
            <a:r>
              <a:rPr lang="en-US" sz="1200" dirty="0" err="1" smtClean="0"/>
              <a:t>Pasquini</a:t>
            </a:r>
            <a:r>
              <a:rPr lang="en-US" sz="1200" dirty="0" smtClean="0"/>
              <a:t> (ESO) (UK: </a:t>
            </a:r>
            <a:r>
              <a:rPr lang="en-US" sz="1200" u="sng" dirty="0" smtClean="0"/>
              <a:t>Martin </a:t>
            </a:r>
            <a:r>
              <a:rPr lang="en-US" sz="1200" u="sng" dirty="0" err="1" smtClean="0"/>
              <a:t>Haehnelt</a:t>
            </a:r>
            <a:r>
              <a:rPr lang="en-US" sz="1200" u="sng" dirty="0" smtClean="0"/>
              <a:t>, Cambridge</a:t>
            </a:r>
            <a:r>
              <a:rPr lang="en-US" sz="1200" dirty="0" smtClean="0"/>
              <a:t>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US" sz="1000" dirty="0"/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EAGLE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	</a:t>
            </a:r>
            <a:r>
              <a:rPr lang="en-GB" sz="2000" dirty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Multi-IFU, AO-fed near-IR spectrometer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000" dirty="0">
                <a:ea typeface="ヒラギノ角ゴ Pro W3" charset="-128"/>
                <a:cs typeface="ヒラギノ角ゴ Pro W3" charset="-128"/>
              </a:rPr>
              <a:t>			 </a:t>
            </a:r>
            <a:r>
              <a:rPr lang="en-US" sz="1200" dirty="0"/>
              <a:t>Jean-Gabriel </a:t>
            </a:r>
            <a:r>
              <a:rPr lang="en-US" sz="1200" dirty="0" err="1" smtClean="0"/>
              <a:t>Cuby</a:t>
            </a:r>
            <a:r>
              <a:rPr lang="en-US" sz="1200" dirty="0" smtClean="0"/>
              <a:t> (</a:t>
            </a:r>
            <a:r>
              <a:rPr lang="en-US" sz="1200" dirty="0"/>
              <a:t>LAM), </a:t>
            </a:r>
            <a:r>
              <a:rPr lang="en-US" sz="1200" u="sng" dirty="0"/>
              <a:t>Simon </a:t>
            </a:r>
            <a:r>
              <a:rPr lang="en-US" sz="1200" u="sng" dirty="0" smtClean="0"/>
              <a:t>Morris (</a:t>
            </a:r>
            <a:r>
              <a:rPr lang="en-US" sz="1200" u="sng" dirty="0" err="1" smtClean="0"/>
              <a:t>Univ</a:t>
            </a:r>
            <a:r>
              <a:rPr lang="en-US" sz="1200" u="sng" dirty="0" smtClean="0"/>
              <a:t> Durham)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US" sz="1000" dirty="0"/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EPICS	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XAO </a:t>
            </a:r>
            <a:r>
              <a:rPr lang="en-GB" sz="2000" dirty="0" err="1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imager/spectro-polarimeter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 for </a:t>
            </a:r>
            <a:r>
              <a:rPr lang="en-GB" sz="2000" dirty="0" err="1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exo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-planets 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US" sz="1200" dirty="0"/>
              <a:t>Markus </a:t>
            </a:r>
            <a:r>
              <a:rPr lang="en-US" sz="1200" dirty="0" smtClean="0"/>
              <a:t>Kasper (ESO) (UK: </a:t>
            </a:r>
            <a:r>
              <a:rPr lang="en-US" sz="1200" u="sng" dirty="0" smtClean="0"/>
              <a:t>Matthias </a:t>
            </a:r>
            <a:r>
              <a:rPr lang="en-US" sz="1200" u="sng" dirty="0" err="1" smtClean="0"/>
              <a:t>Tecza</a:t>
            </a:r>
            <a:r>
              <a:rPr lang="en-US" sz="1200" u="sng" dirty="0" smtClean="0"/>
              <a:t>, Oxford</a:t>
            </a:r>
            <a:r>
              <a:rPr lang="en-US" sz="1200" dirty="0" smtClean="0"/>
              <a:t>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US" sz="1200" dirty="0"/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HARMONI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Diffraction-limited,</a:t>
            </a:r>
            <a:r>
              <a:rPr lang="en-GB" sz="2000" dirty="0" smtClean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 visible-NIR </a:t>
            </a:r>
            <a:r>
              <a:rPr lang="en-GB" sz="2000" dirty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IFU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GB" sz="1200" u="sng" dirty="0">
                <a:ea typeface="ヒラギノ角ゴ Pro W3" charset="-128"/>
                <a:cs typeface="ヒラギノ角ゴ Pro W3" charset="-128"/>
              </a:rPr>
              <a:t>Niranjan </a:t>
            </a:r>
            <a:r>
              <a:rPr lang="en-GB" sz="1200" u="sng" dirty="0" smtClean="0">
                <a:ea typeface="ヒラギノ角ゴ Pro W3" charset="-128"/>
                <a:cs typeface="ヒラギノ角ゴ Pro W3" charset="-128"/>
              </a:rPr>
              <a:t>Thatte (</a:t>
            </a:r>
            <a:r>
              <a:rPr lang="en-GB" sz="1200" u="sng" dirty="0" err="1" smtClean="0">
                <a:ea typeface="ヒラギノ角ゴ Pro W3" charset="-128"/>
                <a:cs typeface="ヒラギノ角ゴ Pro W3" charset="-128"/>
              </a:rPr>
              <a:t>Univ</a:t>
            </a:r>
            <a:r>
              <a:rPr lang="en-GB" sz="1200" u="sng" dirty="0" smtClean="0">
                <a:ea typeface="ヒラギノ角ゴ Pro W3" charset="-128"/>
                <a:cs typeface="ヒラギノ角ゴ Pro W3" charset="-128"/>
              </a:rPr>
              <a:t> Oxford)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1200" b="1" u="sng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METIS	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Mid-IR (3-</a:t>
            </a:r>
            <a:r>
              <a:rPr lang="en-GB" sz="2000" dirty="0" smtClean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14</a:t>
            </a:r>
            <a:r>
              <a:rPr lang="en-US" sz="2000" dirty="0" smtClean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µ</a:t>
            </a:r>
            <a:r>
              <a:rPr lang="en-GB" sz="2000" dirty="0" err="1" smtClean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m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) imager &amp; spectrometer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b="1" dirty="0">
                <a:solidFill>
                  <a:srgbClr val="66FF66"/>
                </a:solidFill>
                <a:ea typeface="ヒラギノ角ゴ Pro W3" charset="-128"/>
                <a:cs typeface="ヒラギノ角ゴ Pro W3" charset="-128"/>
              </a:rPr>
              <a:t>			</a:t>
            </a:r>
            <a:r>
              <a:rPr lang="en-GB" sz="1200" dirty="0">
                <a:ea typeface="ヒラギノ角ゴ Pro W3" charset="-128"/>
                <a:cs typeface="ヒラギノ角ゴ Pro W3" charset="-128"/>
              </a:rPr>
              <a:t>Bernhard </a:t>
            </a:r>
            <a:r>
              <a:rPr lang="en-GB" sz="1200" dirty="0" err="1" smtClean="0">
                <a:ea typeface="ヒラギノ角ゴ Pro W3" charset="-128"/>
                <a:cs typeface="ヒラギノ角ゴ Pro W3" charset="-128"/>
              </a:rPr>
              <a:t>Brandl</a:t>
            </a:r>
            <a:r>
              <a:rPr lang="en-GB" sz="1200" dirty="0" smtClean="0">
                <a:ea typeface="ヒラギノ角ゴ Pro W3" charset="-128"/>
                <a:cs typeface="ヒラギノ角ゴ Pro W3" charset="-128"/>
              </a:rPr>
              <a:t> (NOVA</a:t>
            </a:r>
            <a:r>
              <a:rPr lang="en-GB" sz="1200" dirty="0">
                <a:ea typeface="ヒラギノ角ゴ Pro W3" charset="-128"/>
                <a:cs typeface="ヒラギノ角ゴ Pro W3" charset="-128"/>
              </a:rPr>
              <a:t>, </a:t>
            </a:r>
            <a:r>
              <a:rPr lang="en-GB" sz="1200" dirty="0" smtClean="0">
                <a:ea typeface="ヒラギノ角ゴ Pro W3" charset="-128"/>
                <a:cs typeface="ヒラギノ角ゴ Pro W3" charset="-128"/>
              </a:rPr>
              <a:t>Leiden) (UK: </a:t>
            </a:r>
            <a:r>
              <a:rPr lang="en-GB" sz="1200" u="sng" dirty="0" smtClean="0">
                <a:ea typeface="ヒラギノ角ゴ Pro W3" charset="-128"/>
                <a:cs typeface="ヒラギノ角ゴ Pro W3" charset="-128"/>
              </a:rPr>
              <a:t>Alistair Glass,</a:t>
            </a:r>
            <a:r>
              <a:rPr lang="en-GB" sz="1200" dirty="0" smtClean="0">
                <a:ea typeface="ヒラギノ角ゴ Pro W3" charset="-128"/>
                <a:cs typeface="ヒラギノ角ゴ Pro W3" charset="-128"/>
              </a:rPr>
              <a:t> ATC)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1200" b="1" dirty="0">
              <a:solidFill>
                <a:srgbClr val="66FF66"/>
              </a:solidFill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 smtClean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MICADO	</a:t>
            </a:r>
            <a:r>
              <a:rPr lang="en-GB" sz="2000" dirty="0" smtClean="0">
                <a:ea typeface="ヒラギノ角ゴ Pro W3" charset="-128"/>
                <a:cs typeface="ヒラギノ角ゴ Pro W3" charset="-128"/>
              </a:rPr>
              <a:t>Near</a:t>
            </a:r>
            <a:r>
              <a:rPr lang="en-GB" sz="2000" dirty="0">
                <a:ea typeface="ヒラギノ角ゴ Pro W3" charset="-128"/>
                <a:cs typeface="ヒラギノ角ゴ Pro W3" charset="-128"/>
              </a:rPr>
              <a:t>-IR, high-resolution imaging camera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dirty="0">
                <a:ea typeface="ヒラギノ角ゴ Pro W3" charset="-128"/>
                <a:cs typeface="ヒラギノ角ゴ Pro W3" charset="-128"/>
              </a:rPr>
              <a:t>			Reinhard Genzel (Max Planck Institute for Extraterrestrial Physics)		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1200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OPTIMOS</a:t>
            </a:r>
            <a:r>
              <a:rPr lang="en-GB" sz="2000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Seeing-limited/GLAO high-multiplex spectrograph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b="1" dirty="0">
                <a:ea typeface="ヒラギノ角ゴ Pro W3" charset="-128"/>
                <a:cs typeface="ヒラギノ角ゴ Pro W3" charset="-128"/>
              </a:rPr>
              <a:t>			Olivier Le </a:t>
            </a:r>
            <a:r>
              <a:rPr lang="en-GB" sz="1200" b="1" dirty="0" err="1" smtClean="0">
                <a:ea typeface="ヒラギノ角ゴ Pro W3" charset="-128"/>
                <a:cs typeface="ヒラギノ角ゴ Pro W3" charset="-128"/>
              </a:rPr>
              <a:t>Fevre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 (LAM), Francois Hammer (GEPI)</a:t>
            </a:r>
            <a:r>
              <a:rPr lang="en-GB" sz="1200" b="1" u="sng" dirty="0" smtClean="0">
                <a:ea typeface="ヒラギノ角ゴ Pro W3" charset="-128"/>
                <a:cs typeface="ヒラギノ角ゴ Pro W3" charset="-128"/>
              </a:rPr>
              <a:t>, Gavin Dalton 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(</a:t>
            </a:r>
            <a:r>
              <a:rPr lang="en-GB" sz="1200" b="1" dirty="0" err="1" smtClean="0">
                <a:ea typeface="ヒラギノ角ゴ Pro W3" charset="-128"/>
                <a:cs typeface="ヒラギノ角ゴ Pro W3" charset="-128"/>
              </a:rPr>
              <a:t>Univ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 Oxford)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2000" b="1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SIMPLE</a:t>
            </a:r>
            <a:r>
              <a:rPr lang="en-GB" sz="2000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EECA63"/>
                </a:solidFill>
                <a:ea typeface="ヒラギノ角ゴ Pro W3" charset="-128"/>
                <a:cs typeface="ヒラギノ角ゴ Pro W3" charset="-128"/>
              </a:rPr>
              <a:t>Near-IR, high-resolution spectrograph</a:t>
            </a:r>
            <a:endParaRPr lang="el-GR" sz="2000" b="1" dirty="0">
              <a:solidFill>
                <a:srgbClr val="EECA63"/>
              </a:solidFill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b="1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GB" sz="1200" b="1" dirty="0" err="1">
                <a:ea typeface="ヒラギノ角ゴ Pro W3" charset="-128"/>
                <a:cs typeface="ヒラギノ角ゴ Pro W3" charset="-128"/>
              </a:rPr>
              <a:t>Livia</a:t>
            </a:r>
            <a:r>
              <a:rPr lang="en-GB" sz="1200" b="1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GB" sz="1200" b="1" dirty="0" err="1">
                <a:ea typeface="ヒラギノ角ゴ Pro W3" charset="-128"/>
                <a:cs typeface="ヒラギノ角ゴ Pro W3" charset="-128"/>
              </a:rPr>
              <a:t>Origlia</a:t>
            </a:r>
            <a:r>
              <a:rPr lang="en-GB" sz="1200" b="1" dirty="0">
                <a:ea typeface="ヒラギノ角ゴ Pro W3" charset="-128"/>
                <a:cs typeface="ヒラギノ角ゴ Pro W3" charset="-128"/>
              </a:rPr>
              <a:t> (INAF, Bologna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) (UK</a:t>
            </a:r>
            <a:r>
              <a:rPr lang="en-GB" sz="1200" b="1" u="sng" dirty="0" smtClean="0">
                <a:ea typeface="ヒラギノ角ゴ Pro W3" charset="-128"/>
                <a:cs typeface="ヒラギノ角ゴ Pro W3" charset="-128"/>
              </a:rPr>
              <a:t>: Roberto </a:t>
            </a:r>
            <a:r>
              <a:rPr lang="en-GB" sz="1200" b="1" u="sng" dirty="0" err="1" smtClean="0">
                <a:ea typeface="ヒラギノ角ゴ Pro W3" charset="-128"/>
                <a:cs typeface="ヒラギノ角ゴ Pro W3" charset="-128"/>
              </a:rPr>
              <a:t>Maiolino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, Cambridge)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1200" b="1" dirty="0" smtClean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2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AO-relays</a:t>
            </a:r>
            <a:r>
              <a:rPr lang="en-GB" sz="22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200" i="1" dirty="0">
                <a:ea typeface="ヒラギノ角ゴ Pro W3" charset="-128"/>
                <a:cs typeface="ヒラギノ角ゴ Pro W3" charset="-128"/>
              </a:rPr>
              <a:t>MAORY</a:t>
            </a:r>
            <a:r>
              <a:rPr lang="en-GB" sz="2200" dirty="0">
                <a:ea typeface="ヒラギノ角ゴ Pro W3" charset="-128"/>
                <a:cs typeface="ヒラギノ角ゴ Pro W3" charset="-128"/>
              </a:rPr>
              <a:t> (MCAO relay) &amp; ATLAS (LTAO relay)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7477456" y="1981801"/>
            <a:ext cx="1787669" cy="2397954"/>
            <a:chOff x="7334368" y="1981801"/>
            <a:chExt cx="1787669" cy="2397954"/>
          </a:xfrm>
        </p:grpSpPr>
        <p:sp>
          <p:nvSpPr>
            <p:cNvPr id="95237" name="TextBox 4"/>
            <p:cNvSpPr txBox="1">
              <a:spLocks noChangeArrowheads="1"/>
            </p:cNvSpPr>
            <p:nvPr/>
          </p:nvSpPr>
          <p:spPr bwMode="auto">
            <a:xfrm>
              <a:off x="7345854" y="2687638"/>
              <a:ext cx="160287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Zapf Dingbats" charset="2"/>
                  <a:ea typeface="Zapf Dingbats" charset="2"/>
                  <a:cs typeface="Zapf Dingbats" charset="2"/>
                </a:rPr>
                <a:t>✪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ELT</a:t>
              </a:r>
              <a:r>
                <a:rPr lang="en-US" sz="2400" b="1" dirty="0">
                  <a:solidFill>
                    <a:srgbClr val="FF0000"/>
                  </a:solidFill>
                </a:rPr>
                <a:t>-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IFU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95238" name="TextBox 5"/>
            <p:cNvSpPr txBox="1">
              <a:spLocks noChangeArrowheads="1"/>
            </p:cNvSpPr>
            <p:nvPr/>
          </p:nvSpPr>
          <p:spPr bwMode="auto">
            <a:xfrm>
              <a:off x="7334368" y="3918090"/>
              <a:ext cx="178766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Zapf Dingbats" charset="2"/>
                  <a:ea typeface="Zapf Dingbats" charset="2"/>
                  <a:cs typeface="Zapf Dingbats" charset="2"/>
                </a:rPr>
                <a:t>✪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ELT</a:t>
              </a:r>
              <a:r>
                <a:rPr lang="en-US" sz="2400" b="1" dirty="0">
                  <a:solidFill>
                    <a:srgbClr val="FF0000"/>
                  </a:solidFill>
                </a:rPr>
                <a:t>-CAM</a:t>
              </a: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7345247" y="3314323"/>
              <a:ext cx="16979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✪</a:t>
              </a:r>
              <a:r>
                <a:rPr lang="en-US" sz="2400" b="1" dirty="0" smtClean="0">
                  <a:solidFill>
                    <a:srgbClr val="FF6600"/>
                  </a:solidFill>
                </a:rPr>
                <a:t> ELT-MIR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7348409" y="1981801"/>
              <a:ext cx="163378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✪</a:t>
              </a:r>
              <a:r>
                <a:rPr lang="en-US" sz="2400" b="1" dirty="0" smtClean="0">
                  <a:solidFill>
                    <a:srgbClr val="FF6600"/>
                  </a:solidFill>
                </a:rPr>
                <a:t> ELT-PCS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644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 descr="Realz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Phase A Instrument Studies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785813"/>
            <a:ext cx="8275638" cy="6140450"/>
          </a:xfrm>
        </p:spPr>
        <p:txBody>
          <a:bodyPr/>
          <a:lstStyle/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 smtClean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CODEX</a:t>
            </a:r>
            <a:r>
              <a:rPr lang="en-GB" sz="2000" b="1" dirty="0">
                <a:solidFill>
                  <a:srgbClr val="66FF66"/>
                </a:solidFill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EEDD82"/>
                </a:solidFill>
                <a:ea typeface="ヒラギノ角ゴ Pro W3" charset="-128"/>
                <a:cs typeface="ヒラギノ角ゴ Pro W3" charset="-128"/>
              </a:rPr>
              <a:t>Ultra-high-resolution optical spectrograph</a:t>
            </a:r>
            <a:endParaRPr lang="en-GB" sz="2000" b="1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US" sz="1200" dirty="0"/>
              <a:t>			Luca </a:t>
            </a:r>
            <a:r>
              <a:rPr lang="en-US" sz="1200" dirty="0" err="1" smtClean="0"/>
              <a:t>Pasquini</a:t>
            </a:r>
            <a:r>
              <a:rPr lang="en-US" sz="1200" dirty="0" smtClean="0"/>
              <a:t> (ESO) (UK: </a:t>
            </a:r>
            <a:r>
              <a:rPr lang="en-US" sz="1200" u="sng" dirty="0" smtClean="0"/>
              <a:t>Martin </a:t>
            </a:r>
            <a:r>
              <a:rPr lang="en-US" sz="1200" u="sng" dirty="0" err="1" smtClean="0"/>
              <a:t>Haehnelt</a:t>
            </a:r>
            <a:r>
              <a:rPr lang="en-US" sz="1200" u="sng" dirty="0" smtClean="0"/>
              <a:t>, Cambridge</a:t>
            </a:r>
            <a:r>
              <a:rPr lang="en-US" sz="1200" dirty="0" smtClean="0"/>
              <a:t>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US" sz="1000" dirty="0"/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EAGLE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	</a:t>
            </a:r>
            <a:r>
              <a:rPr lang="en-GB" sz="2000" dirty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Multi-IFU, AO-fed near-IR spectrometer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000" dirty="0">
                <a:ea typeface="ヒラギノ角ゴ Pro W3" charset="-128"/>
                <a:cs typeface="ヒラギノ角ゴ Pro W3" charset="-128"/>
              </a:rPr>
              <a:t>			 </a:t>
            </a:r>
            <a:r>
              <a:rPr lang="en-US" sz="1200" dirty="0"/>
              <a:t>Jean-Gabriel </a:t>
            </a:r>
            <a:r>
              <a:rPr lang="en-US" sz="1200" dirty="0" err="1" smtClean="0"/>
              <a:t>Cuby</a:t>
            </a:r>
            <a:r>
              <a:rPr lang="en-US" sz="1200" dirty="0" smtClean="0"/>
              <a:t> (</a:t>
            </a:r>
            <a:r>
              <a:rPr lang="en-US" sz="1200" dirty="0"/>
              <a:t>LAM), </a:t>
            </a:r>
            <a:r>
              <a:rPr lang="en-US" sz="1200" u="sng" dirty="0"/>
              <a:t>Simon </a:t>
            </a:r>
            <a:r>
              <a:rPr lang="en-US" sz="1200" u="sng" dirty="0" smtClean="0"/>
              <a:t>Morris (</a:t>
            </a:r>
            <a:r>
              <a:rPr lang="en-US" sz="1200" u="sng" dirty="0" err="1" smtClean="0"/>
              <a:t>Univ</a:t>
            </a:r>
            <a:r>
              <a:rPr lang="en-US" sz="1200" u="sng" dirty="0" smtClean="0"/>
              <a:t> Durham)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US" sz="1000" dirty="0"/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EPICS	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XAO </a:t>
            </a:r>
            <a:r>
              <a:rPr lang="en-GB" sz="2000" dirty="0" err="1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imager/spectro-polarimeter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 for </a:t>
            </a:r>
            <a:r>
              <a:rPr lang="en-GB" sz="2000" dirty="0" err="1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exo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-planets 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US" sz="1200" dirty="0"/>
              <a:t>Markus </a:t>
            </a:r>
            <a:r>
              <a:rPr lang="en-US" sz="1200" dirty="0" smtClean="0"/>
              <a:t>Kasper (ESO) (UK: </a:t>
            </a:r>
            <a:r>
              <a:rPr lang="en-US" sz="1200" u="sng" dirty="0" smtClean="0"/>
              <a:t>Matthias </a:t>
            </a:r>
            <a:r>
              <a:rPr lang="en-US" sz="1200" u="sng" dirty="0" err="1" smtClean="0"/>
              <a:t>Tecza</a:t>
            </a:r>
            <a:r>
              <a:rPr lang="en-US" sz="1200" u="sng" dirty="0" smtClean="0"/>
              <a:t>, Oxford</a:t>
            </a:r>
            <a:r>
              <a:rPr lang="en-US" sz="1200" dirty="0" smtClean="0"/>
              <a:t>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US" sz="1200" dirty="0"/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HARMONI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Diffraction-limited,</a:t>
            </a:r>
            <a:r>
              <a:rPr lang="en-GB" sz="2000" dirty="0" smtClean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 visible-NIR </a:t>
            </a:r>
            <a:r>
              <a:rPr lang="en-GB" sz="2000" dirty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IFU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GB" sz="1200" u="sng" dirty="0">
                <a:ea typeface="ヒラギノ角ゴ Pro W3" charset="-128"/>
                <a:cs typeface="ヒラギノ角ゴ Pro W3" charset="-128"/>
              </a:rPr>
              <a:t>Niranjan </a:t>
            </a:r>
            <a:r>
              <a:rPr lang="en-GB" sz="1200" u="sng" dirty="0" smtClean="0">
                <a:ea typeface="ヒラギノ角ゴ Pro W3" charset="-128"/>
                <a:cs typeface="ヒラギノ角ゴ Pro W3" charset="-128"/>
              </a:rPr>
              <a:t>Thatte (</a:t>
            </a:r>
            <a:r>
              <a:rPr lang="en-GB" sz="1200" u="sng" dirty="0" err="1" smtClean="0">
                <a:ea typeface="ヒラギノ角ゴ Pro W3" charset="-128"/>
                <a:cs typeface="ヒラギノ角ゴ Pro W3" charset="-128"/>
              </a:rPr>
              <a:t>Univ</a:t>
            </a:r>
            <a:r>
              <a:rPr lang="en-GB" sz="1200" u="sng" dirty="0" smtClean="0">
                <a:ea typeface="ヒラギノ角ゴ Pro W3" charset="-128"/>
                <a:cs typeface="ヒラギノ角ゴ Pro W3" charset="-128"/>
              </a:rPr>
              <a:t> Oxford)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1200" b="1" u="sng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METIS	</a:t>
            </a:r>
            <a:r>
              <a:rPr lang="en-GB" sz="20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Mid-IR (3-</a:t>
            </a:r>
            <a:r>
              <a:rPr lang="en-GB" sz="2000" dirty="0" smtClean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14</a:t>
            </a:r>
            <a:r>
              <a:rPr lang="en-US" sz="2000" dirty="0" smtClean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µ</a:t>
            </a:r>
            <a:r>
              <a:rPr lang="en-GB" sz="2000" dirty="0" err="1" smtClean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m</a:t>
            </a:r>
            <a:r>
              <a:rPr lang="en-GB" sz="2000" dirty="0">
                <a:solidFill>
                  <a:srgbClr val="FFFF00"/>
                </a:solidFill>
                <a:ea typeface="ヒラギノ角ゴ Pro W3" charset="-128"/>
                <a:cs typeface="ヒラギノ角ゴ Pro W3" charset="-128"/>
              </a:rPr>
              <a:t>) imager &amp; spectrometer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b="1" dirty="0">
                <a:solidFill>
                  <a:srgbClr val="66FF66"/>
                </a:solidFill>
                <a:ea typeface="ヒラギノ角ゴ Pro W3" charset="-128"/>
                <a:cs typeface="ヒラギノ角ゴ Pro W3" charset="-128"/>
              </a:rPr>
              <a:t>			</a:t>
            </a:r>
            <a:r>
              <a:rPr lang="en-GB" sz="1200" dirty="0">
                <a:ea typeface="ヒラギノ角ゴ Pro W3" charset="-128"/>
                <a:cs typeface="ヒラギノ角ゴ Pro W3" charset="-128"/>
              </a:rPr>
              <a:t>Bernhard </a:t>
            </a:r>
            <a:r>
              <a:rPr lang="en-GB" sz="1200" dirty="0" err="1" smtClean="0">
                <a:ea typeface="ヒラギノ角ゴ Pro W3" charset="-128"/>
                <a:cs typeface="ヒラギノ角ゴ Pro W3" charset="-128"/>
              </a:rPr>
              <a:t>Brandl</a:t>
            </a:r>
            <a:r>
              <a:rPr lang="en-GB" sz="1200" dirty="0" smtClean="0">
                <a:ea typeface="ヒラギノ角ゴ Pro W3" charset="-128"/>
                <a:cs typeface="ヒラギノ角ゴ Pro W3" charset="-128"/>
              </a:rPr>
              <a:t> (NOVA</a:t>
            </a:r>
            <a:r>
              <a:rPr lang="en-GB" sz="1200" dirty="0">
                <a:ea typeface="ヒラギノ角ゴ Pro W3" charset="-128"/>
                <a:cs typeface="ヒラギノ角ゴ Pro W3" charset="-128"/>
              </a:rPr>
              <a:t>, </a:t>
            </a:r>
            <a:r>
              <a:rPr lang="en-GB" sz="1200" dirty="0" smtClean="0">
                <a:ea typeface="ヒラギノ角ゴ Pro W3" charset="-128"/>
                <a:cs typeface="ヒラギノ角ゴ Pro W3" charset="-128"/>
              </a:rPr>
              <a:t>Leiden) (UK: </a:t>
            </a:r>
            <a:r>
              <a:rPr lang="en-GB" sz="1200" u="sng" dirty="0" smtClean="0">
                <a:ea typeface="ヒラギノ角ゴ Pro W3" charset="-128"/>
                <a:cs typeface="ヒラギノ角ゴ Pro W3" charset="-128"/>
              </a:rPr>
              <a:t>Alistair Glass,</a:t>
            </a:r>
            <a:r>
              <a:rPr lang="en-GB" sz="1200" dirty="0" smtClean="0">
                <a:ea typeface="ヒラギノ角ゴ Pro W3" charset="-128"/>
                <a:cs typeface="ヒラギノ角ゴ Pro W3" charset="-128"/>
              </a:rPr>
              <a:t> ATC)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1200" b="1" dirty="0">
              <a:solidFill>
                <a:srgbClr val="66FF66"/>
              </a:solidFill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 smtClean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MICADO	</a:t>
            </a:r>
            <a:r>
              <a:rPr lang="en-GB" sz="2000" b="1" dirty="0" smtClean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ea typeface="ヒラギノ角ゴ Pro W3" charset="-128"/>
                <a:cs typeface="ヒラギノ角ゴ Pro W3" charset="-128"/>
              </a:rPr>
              <a:t>Near-IR, high-resolution imaging camera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dirty="0">
                <a:ea typeface="ヒラギノ角ゴ Pro W3" charset="-128"/>
                <a:cs typeface="ヒラギノ角ゴ Pro W3" charset="-128"/>
              </a:rPr>
              <a:t>			Reinhard Genzel (Max Planck Institute for Extraterrestrial Physics)		</a:t>
            </a:r>
            <a:endParaRPr lang="en-GB" sz="1200" b="1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1200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OPTIMOS</a:t>
            </a:r>
            <a:r>
              <a:rPr lang="en-GB" sz="2000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FF6600"/>
                </a:solidFill>
                <a:ea typeface="ヒラギノ角ゴ Pro W3" charset="-128"/>
                <a:cs typeface="ヒラギノ角ゴ Pro W3" charset="-128"/>
              </a:rPr>
              <a:t>Seeing-limited/GLAO high-multiplex spectrograph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b="1" dirty="0">
                <a:ea typeface="ヒラギノ角ゴ Pro W3" charset="-128"/>
                <a:cs typeface="ヒラギノ角ゴ Pro W3" charset="-128"/>
              </a:rPr>
              <a:t>			Olivier Le </a:t>
            </a:r>
            <a:r>
              <a:rPr lang="en-GB" sz="1200" b="1" dirty="0" err="1" smtClean="0">
                <a:ea typeface="ヒラギノ角ゴ Pro W3" charset="-128"/>
                <a:cs typeface="ヒラギノ角ゴ Pro W3" charset="-128"/>
              </a:rPr>
              <a:t>Fevre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 (LAM), Francois Hammer (GEPI)</a:t>
            </a:r>
            <a:r>
              <a:rPr lang="en-GB" sz="1200" b="1" u="sng" dirty="0" smtClean="0">
                <a:ea typeface="ヒラギノ角ゴ Pro W3" charset="-128"/>
                <a:cs typeface="ヒラギノ角ゴ Pro W3" charset="-128"/>
              </a:rPr>
              <a:t>, Gavin Dalton 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(</a:t>
            </a:r>
            <a:r>
              <a:rPr lang="en-GB" sz="1200" b="1" dirty="0" err="1" smtClean="0">
                <a:ea typeface="ヒラギノ角ゴ Pro W3" charset="-128"/>
                <a:cs typeface="ヒラギノ角ゴ Pro W3" charset="-128"/>
              </a:rPr>
              <a:t>Univ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 Oxford)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2000" b="1" dirty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0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SIMPLE</a:t>
            </a:r>
            <a:r>
              <a:rPr lang="en-GB" sz="2000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000" dirty="0">
                <a:solidFill>
                  <a:srgbClr val="EECA63"/>
                </a:solidFill>
                <a:ea typeface="ヒラギノ角ゴ Pro W3" charset="-128"/>
                <a:cs typeface="ヒラギノ角ゴ Pro W3" charset="-128"/>
              </a:rPr>
              <a:t>Near-IR, high-resolution spectrograph</a:t>
            </a:r>
            <a:endParaRPr lang="el-GR" sz="2000" b="1" dirty="0">
              <a:solidFill>
                <a:srgbClr val="EECA63"/>
              </a:solidFill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1200" b="1" dirty="0">
                <a:ea typeface="ヒラギノ角ゴ Pro W3" charset="-128"/>
                <a:cs typeface="ヒラギノ角ゴ Pro W3" charset="-128"/>
              </a:rPr>
              <a:t>			</a:t>
            </a:r>
            <a:r>
              <a:rPr lang="en-GB" sz="1200" b="1" dirty="0" err="1">
                <a:ea typeface="ヒラギノ角ゴ Pro W3" charset="-128"/>
                <a:cs typeface="ヒラギノ角ゴ Pro W3" charset="-128"/>
              </a:rPr>
              <a:t>Livia</a:t>
            </a:r>
            <a:r>
              <a:rPr lang="en-GB" sz="1200" b="1" dirty="0">
                <a:ea typeface="ヒラギノ角ゴ Pro W3" charset="-128"/>
                <a:cs typeface="ヒラギノ角ゴ Pro W3" charset="-128"/>
              </a:rPr>
              <a:t> </a:t>
            </a:r>
            <a:r>
              <a:rPr lang="en-GB" sz="1200" b="1" dirty="0" err="1">
                <a:ea typeface="ヒラギノ角ゴ Pro W3" charset="-128"/>
                <a:cs typeface="ヒラギノ角ゴ Pro W3" charset="-128"/>
              </a:rPr>
              <a:t>Origlia</a:t>
            </a:r>
            <a:r>
              <a:rPr lang="en-GB" sz="1200" b="1" dirty="0">
                <a:ea typeface="ヒラギノ角ゴ Pro W3" charset="-128"/>
                <a:cs typeface="ヒラギノ角ゴ Pro W3" charset="-128"/>
              </a:rPr>
              <a:t> (INAF, Bologna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) (UK</a:t>
            </a:r>
            <a:r>
              <a:rPr lang="en-GB" sz="1200" b="1" u="sng" dirty="0" smtClean="0">
                <a:ea typeface="ヒラギノ角ゴ Pro W3" charset="-128"/>
                <a:cs typeface="ヒラギノ角ゴ Pro W3" charset="-128"/>
              </a:rPr>
              <a:t>: Roberto </a:t>
            </a:r>
            <a:r>
              <a:rPr lang="en-GB" sz="1200" b="1" u="sng" dirty="0" err="1" smtClean="0">
                <a:ea typeface="ヒラギノ角ゴ Pro W3" charset="-128"/>
                <a:cs typeface="ヒラギノ角ゴ Pro W3" charset="-128"/>
              </a:rPr>
              <a:t>Maiolino</a:t>
            </a:r>
            <a:r>
              <a:rPr lang="en-GB" sz="1200" b="1" dirty="0" smtClean="0">
                <a:ea typeface="ヒラギノ角ゴ Pro W3" charset="-128"/>
                <a:cs typeface="ヒラギノ角ゴ Pro W3" charset="-128"/>
              </a:rPr>
              <a:t>, Cambridge)</a:t>
            </a: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endParaRPr lang="en-GB" sz="1200" b="1" dirty="0" smtClean="0">
              <a:ea typeface="ヒラギノ角ゴ Pro W3" charset="-128"/>
              <a:cs typeface="ヒラギノ角ゴ Pro W3" charset="-128"/>
            </a:endParaRPr>
          </a:p>
          <a:p>
            <a:pPr eaLnBrk="1" hangingPunct="1">
              <a:lnSpc>
                <a:spcPct val="60000"/>
              </a:lnSpc>
              <a:spcBef>
                <a:spcPts val="600"/>
              </a:spcBef>
              <a:buFont typeface="Times New Roman" charset="0"/>
              <a:buNone/>
            </a:pPr>
            <a:r>
              <a:rPr lang="en-GB" sz="2200" b="1" dirty="0">
                <a:solidFill>
                  <a:srgbClr val="00D700"/>
                </a:solidFill>
                <a:ea typeface="ヒラギノ角ゴ Pro W3" charset="-128"/>
                <a:cs typeface="ヒラギノ角ゴ Pro W3" charset="-128"/>
              </a:rPr>
              <a:t>AO-relays</a:t>
            </a:r>
            <a:r>
              <a:rPr lang="en-GB" sz="2200" b="1" dirty="0">
                <a:ea typeface="ヒラギノ角ゴ Pro W3" charset="-128"/>
                <a:cs typeface="ヒラギノ角ゴ Pro W3" charset="-128"/>
              </a:rPr>
              <a:t>	</a:t>
            </a:r>
            <a:r>
              <a:rPr lang="en-GB" sz="2200" i="1" dirty="0">
                <a:ea typeface="ヒラギノ角ゴ Pro W3" charset="-128"/>
                <a:cs typeface="ヒラギノ角ゴ Pro W3" charset="-128"/>
              </a:rPr>
              <a:t>MAORY</a:t>
            </a:r>
            <a:r>
              <a:rPr lang="en-GB" sz="2200" dirty="0">
                <a:ea typeface="ヒラギノ角ゴ Pro W3" charset="-128"/>
                <a:cs typeface="ヒラギノ角ゴ Pro W3" charset="-128"/>
              </a:rPr>
              <a:t> (MCAO relay) &amp; ATLAS (LTAO relay)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/>
          </a:p>
        </p:txBody>
      </p:sp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6734716" y="2955965"/>
            <a:ext cx="16877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Zapf Dingbats" charset="2"/>
                <a:ea typeface="Zapf Dingbats" charset="2"/>
                <a:cs typeface="Zapf Dingbats" charset="2"/>
              </a:rPr>
              <a:t>✪</a:t>
            </a:r>
            <a:r>
              <a:rPr lang="en-US" sz="2400" b="1" dirty="0" smtClean="0">
                <a:solidFill>
                  <a:srgbClr val="FF0000"/>
                </a:solidFill>
              </a:rPr>
              <a:t> MOSAIC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7830820" y="2411125"/>
            <a:ext cx="1313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Zapf Dingbats" charset="2"/>
              <a:buChar char="✪"/>
            </a:pPr>
            <a:r>
              <a:rPr lang="en-US" sz="2400" b="1" dirty="0" smtClean="0">
                <a:solidFill>
                  <a:srgbClr val="FF6600"/>
                </a:solidFill>
              </a:rPr>
              <a:t>HIRES</a:t>
            </a:r>
          </a:p>
        </p:txBody>
      </p:sp>
      <p:cxnSp>
        <p:nvCxnSpPr>
          <p:cNvPr id="11" name="Elbow Connector 10"/>
          <p:cNvCxnSpPr/>
          <p:nvPr/>
        </p:nvCxnSpPr>
        <p:spPr bwMode="auto">
          <a:xfrm rot="16200000" flipH="1">
            <a:off x="7022080" y="945796"/>
            <a:ext cx="1633251" cy="1297409"/>
          </a:xfrm>
          <a:prstGeom prst="bentConnector3">
            <a:avLst>
              <a:gd name="adj1" fmla="val 713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6" name="Elbow Connector 15"/>
          <p:cNvCxnSpPr>
            <a:endCxn id="9" idx="2"/>
          </p:cNvCxnSpPr>
          <p:nvPr/>
        </p:nvCxnSpPr>
        <p:spPr bwMode="auto">
          <a:xfrm rot="5400000" flipH="1" flipV="1">
            <a:off x="6278809" y="3426273"/>
            <a:ext cx="2762084" cy="1655118"/>
          </a:xfrm>
          <a:prstGeom prst="bentConnector3">
            <a:avLst>
              <a:gd name="adj1" fmla="val 131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2" name="Elbow Connector 31"/>
          <p:cNvCxnSpPr/>
          <p:nvPr/>
        </p:nvCxnSpPr>
        <p:spPr bwMode="auto">
          <a:xfrm rot="16200000" flipH="1">
            <a:off x="6609196" y="1850928"/>
            <a:ext cx="1476679" cy="815864"/>
          </a:xfrm>
          <a:prstGeom prst="bentConnector3">
            <a:avLst>
              <a:gd name="adj1" fmla="val 333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36" name="Elbow Connector 35"/>
          <p:cNvCxnSpPr/>
          <p:nvPr/>
        </p:nvCxnSpPr>
        <p:spPr bwMode="auto">
          <a:xfrm rot="5400000" flipH="1" flipV="1">
            <a:off x="6832599" y="4064002"/>
            <a:ext cx="1566335" cy="245533"/>
          </a:xfrm>
          <a:prstGeom prst="bentConnector3">
            <a:avLst>
              <a:gd name="adj1" fmla="val -270"/>
            </a:avLst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35612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5"/>
          <p:cNvPicPr>
            <a:picLocks noChangeAspect="1"/>
          </p:cNvPicPr>
          <p:nvPr/>
        </p:nvPicPr>
        <p:blipFill>
          <a:blip r:embed="rId3"/>
          <a:srcRect l="24915"/>
          <a:stretch>
            <a:fillRect/>
          </a:stretch>
        </p:blipFill>
        <p:spPr bwMode="auto">
          <a:xfrm>
            <a:off x="-11113" y="15875"/>
            <a:ext cx="9155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2" descr="Realz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Anticipated Schedule</a:t>
            </a:r>
          </a:p>
        </p:txBody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78400" y="2101850"/>
            <a:ext cx="4070350" cy="36766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1800" dirty="0" smtClean="0"/>
          </a:p>
          <a:p>
            <a:pPr>
              <a:spcAft>
                <a:spcPts val="1800"/>
              </a:spcAft>
              <a:buFontTx/>
              <a:buNone/>
            </a:pPr>
            <a:r>
              <a:rPr lang="en-GB" sz="2000" dirty="0" smtClean="0"/>
              <a:t>Start 			2013</a:t>
            </a:r>
          </a:p>
          <a:p>
            <a:pPr>
              <a:spcAft>
                <a:spcPts val="1800"/>
              </a:spcAft>
              <a:buFontTx/>
              <a:buNone/>
            </a:pPr>
            <a:r>
              <a:rPr lang="en-GB" sz="2000" dirty="0" smtClean="0"/>
              <a:t>Technical First Light	2023</a:t>
            </a:r>
          </a:p>
          <a:p>
            <a:pPr>
              <a:spcAft>
                <a:spcPts val="1800"/>
              </a:spcAft>
              <a:buFontTx/>
              <a:buNone/>
            </a:pPr>
            <a:r>
              <a:rPr lang="en-GB" sz="2000" dirty="0" smtClean="0"/>
              <a:t>First Instrument 		2024</a:t>
            </a:r>
          </a:p>
          <a:p>
            <a:pPr>
              <a:spcAft>
                <a:spcPts val="1800"/>
              </a:spcAft>
              <a:buFontTx/>
              <a:buNone/>
            </a:pPr>
            <a:r>
              <a:rPr lang="en-GB" sz="2000" dirty="0" smtClean="0"/>
              <a:t>Operations		2024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83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002" y="4648481"/>
            <a:ext cx="5334002" cy="58477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7A9FCE"/>
                </a:solidFill>
                <a:latin typeface="Gill Sans Light"/>
                <a:cs typeface="Gill Sans Light"/>
              </a:rPr>
              <a:t>h</a:t>
            </a:r>
            <a:r>
              <a:rPr lang="en-US" sz="3200" b="1" dirty="0" smtClean="0">
                <a:solidFill>
                  <a:srgbClr val="7A9FCE"/>
                </a:solidFill>
                <a:latin typeface="Gill Sans Light"/>
                <a:cs typeface="Gill Sans Light"/>
              </a:rPr>
              <a:t>armoni2015.physics.ox.ac.uk</a:t>
            </a:r>
            <a:endParaRPr lang="en-US" sz="3200" b="1" dirty="0">
              <a:solidFill>
                <a:srgbClr val="7A9FCE"/>
              </a:solidFill>
              <a:latin typeface="Gill Sans Light"/>
              <a:cs typeface="Gill Sans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44116" y="3287060"/>
            <a:ext cx="3418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Gill Sans Light"/>
                <a:cs typeface="Gill Sans Light"/>
              </a:rPr>
              <a:t>*T-Rex not to scale! It’s in the foreground!!!</a:t>
            </a:r>
            <a:endParaRPr lang="en-US" sz="1600" i="1" dirty="0">
              <a:solidFill>
                <a:schemeClr val="bg1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738797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>
                <a:sym typeface="Times New Roman" pitchFamily="18" charset="0"/>
              </a:rPr>
              <a:t>Synergies with major facilities</a:t>
            </a:r>
            <a:r>
              <a:rPr lang="en-GB" dirty="0" smtClean="0">
                <a:sym typeface="Times New Roman" pitchFamily="18" charset="0"/>
              </a:rPr>
              <a:t/>
            </a:r>
            <a:br>
              <a:rPr lang="en-GB" dirty="0" smtClean="0">
                <a:sym typeface="Times New Roman" pitchFamily="18" charset="0"/>
              </a:rPr>
            </a:br>
            <a:endParaRPr lang="en-US" dirty="0"/>
          </a:p>
        </p:txBody>
      </p:sp>
      <p:sp>
        <p:nvSpPr>
          <p:cNvPr id="146434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89939-4FE3-3A4A-8B7E-AAF0FD6EE12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46435" name="Pictur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200400"/>
            <a:ext cx="14684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5000" y="4419600"/>
            <a:ext cx="141128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2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5638800"/>
            <a:ext cx="21336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0" y="5634038"/>
            <a:ext cx="1752600" cy="1223962"/>
            <a:chOff x="0" y="5410200"/>
            <a:chExt cx="2035512" cy="1491673"/>
          </a:xfrm>
        </p:grpSpPr>
        <p:pic>
          <p:nvPicPr>
            <p:cNvPr id="146458" name="Picture 2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5410200"/>
              <a:ext cx="2035512" cy="1491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459" name="Picture 27"/>
            <p:cNvPicPr>
              <a:picLocks noChangeAspect="1"/>
            </p:cNvPicPr>
            <p:nvPr/>
          </p:nvPicPr>
          <p:blipFill>
            <a:blip r:embed="rId7"/>
            <a:srcRect r="83150" b="46182"/>
            <a:stretch>
              <a:fillRect/>
            </a:stretch>
          </p:blipFill>
          <p:spPr bwMode="auto">
            <a:xfrm>
              <a:off x="1066800" y="6509620"/>
              <a:ext cx="919241" cy="348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42"/>
          <p:cNvGrpSpPr>
            <a:grpSpLocks/>
          </p:cNvGrpSpPr>
          <p:nvPr/>
        </p:nvGrpSpPr>
        <p:grpSpPr bwMode="auto">
          <a:xfrm>
            <a:off x="1752600" y="5634038"/>
            <a:ext cx="1905000" cy="1223962"/>
            <a:chOff x="1981200" y="5410200"/>
            <a:chExt cx="2116769" cy="1447800"/>
          </a:xfrm>
        </p:grpSpPr>
        <p:pic>
          <p:nvPicPr>
            <p:cNvPr id="146456" name="Picture 22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981200" y="5410200"/>
              <a:ext cx="21000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457" name="Picture 28"/>
            <p:cNvPicPr>
              <a:picLocks noChangeAspect="1"/>
            </p:cNvPicPr>
            <p:nvPr/>
          </p:nvPicPr>
          <p:blipFill>
            <a:blip r:embed="rId9"/>
            <a:srcRect t="80853"/>
            <a:stretch>
              <a:fillRect/>
            </a:stretch>
          </p:blipFill>
          <p:spPr bwMode="auto">
            <a:xfrm>
              <a:off x="3048000" y="5410200"/>
              <a:ext cx="1049969" cy="270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0" y="3200400"/>
            <a:ext cx="914400" cy="1223963"/>
            <a:chOff x="7620000" y="3505200"/>
            <a:chExt cx="1524000" cy="2290164"/>
          </a:xfrm>
        </p:grpSpPr>
        <p:pic>
          <p:nvPicPr>
            <p:cNvPr id="146454" name="Picture 24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620000" y="3505200"/>
              <a:ext cx="1524000" cy="2290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6455" name="Picture 29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848600" y="5033364"/>
              <a:ext cx="1066800" cy="661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6441" name="Picture 30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362200" y="3200400"/>
            <a:ext cx="10668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2" name="Picture 31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8200" y="3200400"/>
            <a:ext cx="15700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3" name="Picture 3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76600" y="4419600"/>
            <a:ext cx="16113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4" name="Picture 37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02500" y="5632450"/>
            <a:ext cx="18399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5" name="Picture 39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876800" y="3200400"/>
            <a:ext cx="42656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6" name="Picture 41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602038" y="5638800"/>
            <a:ext cx="157956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8" name="TextBox 49"/>
          <p:cNvSpPr txBox="1">
            <a:spLocks noChangeArrowheads="1"/>
          </p:cNvSpPr>
          <p:nvPr/>
        </p:nvSpPr>
        <p:spPr bwMode="auto">
          <a:xfrm>
            <a:off x="153988" y="638254"/>
            <a:ext cx="5294312" cy="266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20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Synergies across most areas of astronomy</a:t>
            </a:r>
          </a:p>
          <a:p>
            <a:pPr eaLnBrk="0" hangingPunct="0">
              <a:spcAft>
                <a:spcPts val="600"/>
              </a:spcAft>
            </a:pPr>
            <a:r>
              <a:rPr lang="en-US" sz="1600" dirty="0">
                <a:solidFill>
                  <a:schemeClr val="accent1">
                    <a:lumMod val="9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</a:t>
            </a:r>
            <a:r>
              <a:rPr lang="en-US" sz="1600" b="1" dirty="0">
                <a:solidFill>
                  <a:schemeClr val="accent1">
                    <a:lumMod val="9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sensitivity</a:t>
            </a:r>
          </a:p>
          <a:p>
            <a:pPr eaLnBrk="0" hangingPunct="0">
              <a:spcAft>
                <a:spcPts val="600"/>
              </a:spcAft>
            </a:pPr>
            <a:r>
              <a:rPr lang="en-US" sz="1600" b="1" dirty="0">
                <a:solidFill>
                  <a:schemeClr val="accent1">
                    <a:lumMod val="9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matching high angular resolutions</a:t>
            </a:r>
            <a:r>
              <a:rPr lang="en-US" sz="1600" dirty="0">
                <a:solidFill>
                  <a:srgbClr val="7575D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:    </a:t>
            </a:r>
            <a:endParaRPr lang="en-US" sz="1600" dirty="0" smtClean="0">
              <a:solidFill>
                <a:srgbClr val="7575D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lvl="1" eaLnBrk="0" hangingPunct="0"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different </a:t>
            </a:r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wavelengths and spectral resolutions (e.g. ALMA)</a:t>
            </a:r>
            <a:endParaRPr lang="en-US" sz="16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eaLnBrk="0" hangingPunct="0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  </a:t>
            </a:r>
            <a:r>
              <a:rPr lang="en-US" sz="1600" b="1" dirty="0">
                <a:solidFill>
                  <a:schemeClr val="accent1">
                    <a:lumMod val="9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matching wavelengths</a:t>
            </a:r>
            <a:r>
              <a:rPr lang="en-US" sz="1600" dirty="0">
                <a:solidFill>
                  <a:srgbClr val="7575D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:   </a:t>
            </a:r>
            <a:endParaRPr lang="en-US" sz="1600" dirty="0" smtClean="0">
              <a:solidFill>
                <a:srgbClr val="7575D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  <a:p>
            <a:pPr lvl="1" eaLnBrk="0" hangingPunct="0">
              <a:spcAft>
                <a:spcPts val="600"/>
              </a:spcAft>
            </a:pPr>
            <a:r>
              <a:rPr lang="en-US" sz="1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different </a:t>
            </a:r>
            <a:r>
              <a:rPr lang="en-US" sz="14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angular and/or spectral resolutions (e.g. JWST</a:t>
            </a:r>
            <a:r>
              <a:rPr lang="en-US" sz="14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)</a:t>
            </a:r>
          </a:p>
          <a:p>
            <a:pPr lvl="1" eaLnBrk="0" hangingPunct="0">
              <a:spcAft>
                <a:spcPts val="600"/>
              </a:spcAft>
            </a:pPr>
            <a:r>
              <a:rPr lang="en-US" sz="14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8mas in H (JWST 64mas)  18mas in L (JWST 130mas)</a:t>
            </a:r>
          </a:p>
          <a:p>
            <a:pPr lvl="1" eaLnBrk="0" hangingPunct="0">
              <a:spcAft>
                <a:spcPts val="600"/>
              </a:spcAft>
            </a:pPr>
            <a:endParaRPr lang="en-US" sz="16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068513" y="39688"/>
            <a:ext cx="7019925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50800" tIns="50800" bIns="50800" anchor="ctr">
            <a:prstTxWarp prst="textNoShape">
              <a:avLst/>
            </a:prstTxWarp>
          </a:bodyPr>
          <a:lstStyle/>
          <a:p>
            <a:pPr marL="39688" indent="-39688" algn="r" eaLnBrk="0" hangingPunct="0">
              <a:defRPr/>
            </a:pPr>
            <a:endParaRPr lang="en-GB" sz="3600" kern="0" dirty="0">
              <a:solidFill>
                <a:srgbClr val="FFFFFF"/>
              </a:solidFill>
              <a:latin typeface="+mj-lt"/>
              <a:ea typeface="+mj-ea"/>
              <a:cs typeface="+mj-cs"/>
              <a:sym typeface="Times New Roman" pitchFamily="18" charset="0"/>
            </a:endParaRPr>
          </a:p>
        </p:txBody>
      </p:sp>
      <p:sp>
        <p:nvSpPr>
          <p:cNvPr id="146450" name="Rectangle 27"/>
          <p:cNvSpPr>
            <a:spLocks noChangeArrowheads="1"/>
          </p:cNvSpPr>
          <p:nvPr/>
        </p:nvSpPr>
        <p:spPr bwMode="auto">
          <a:xfrm>
            <a:off x="5281466" y="1331227"/>
            <a:ext cx="3862534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Aft>
                <a:spcPts val="600"/>
              </a:spcAft>
            </a:pP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Spectroscopic and high angular resolution follow-up of sources discovered with current 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&amp; future 4m</a:t>
            </a:r>
            <a:r>
              <a:rPr lang="en-US" sz="16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-10m telescopes</a:t>
            </a:r>
          </a:p>
          <a:p>
            <a:pPr lvl="1" eaLnBrk="0" hangingPunct="0">
              <a:spcAft>
                <a:spcPts val="600"/>
              </a:spcAft>
            </a:pPr>
            <a:r>
              <a:rPr lang="en-US" sz="1100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Opt/NIR telescopes (VLT, Keck, VISTA, PANSTARRS, LSST), HST, Herschel, LOFAR, GAIA, </a:t>
            </a:r>
            <a:r>
              <a:rPr lang="en-US" sz="11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alibri"/>
                <a:cs typeface="Calibri"/>
              </a:rPr>
              <a:t>JWST, EUCLID…</a:t>
            </a:r>
            <a:endParaRPr lang="en-US" sz="1100" dirty="0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46451" name="TextBox 27"/>
          <p:cNvSpPr txBox="1">
            <a:spLocks noChangeArrowheads="1"/>
          </p:cNvSpPr>
          <p:nvPr/>
        </p:nvSpPr>
        <p:spPr bwMode="auto">
          <a:xfrm>
            <a:off x="7212013" y="5068888"/>
            <a:ext cx="1879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IXO Science Case, K. Nandra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9055" y="2542803"/>
            <a:ext cx="404396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 smtClean="0">
              <a:solidFill>
                <a:srgbClr val="00FF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77974" y="4354287"/>
            <a:ext cx="2282975" cy="127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08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LT_vlt"/>
          <p:cNvPicPr>
            <a:picLocks noChangeAspect="1" noChangeArrowheads="1"/>
          </p:cNvPicPr>
          <p:nvPr/>
        </p:nvPicPr>
        <p:blipFill>
          <a:blip r:embed="rId3"/>
          <a:srcRect l="2605" r="8685"/>
          <a:stretch>
            <a:fillRect/>
          </a:stretch>
        </p:blipFill>
        <p:spPr bwMode="auto">
          <a:xfrm>
            <a:off x="-53975" y="-47625"/>
            <a:ext cx="9197975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252" y="108356"/>
            <a:ext cx="15240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6" name="Rectangle 4"/>
          <p:cNvSpPr>
            <a:spLocks/>
          </p:cNvSpPr>
          <p:nvPr/>
        </p:nvSpPr>
        <p:spPr bwMode="auto">
          <a:xfrm>
            <a:off x="3314700" y="5753100"/>
            <a:ext cx="627112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Medium"/>
                <a:cs typeface="Avenir Medium"/>
                <a:sym typeface="Gill Sans" charset="0"/>
              </a:rPr>
              <a:t>E-ELT</a:t>
            </a:r>
          </a:p>
        </p:txBody>
      </p:sp>
      <p:sp>
        <p:nvSpPr>
          <p:cNvPr id="33797" name="Rectangle 5"/>
          <p:cNvSpPr>
            <a:spLocks/>
          </p:cNvSpPr>
          <p:nvPr/>
        </p:nvSpPr>
        <p:spPr bwMode="auto">
          <a:xfrm>
            <a:off x="8134350" y="5753100"/>
            <a:ext cx="417518" cy="27699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180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venir Medium"/>
                <a:cs typeface="Avenir Medium"/>
                <a:sym typeface="Gill Sans" charset="0"/>
              </a:rPr>
              <a:t>VLT</a:t>
            </a:r>
          </a:p>
        </p:txBody>
      </p:sp>
      <p:sp>
        <p:nvSpPr>
          <p:cNvPr id="33798" name="Rectangle 6"/>
          <p:cNvSpPr>
            <a:spLocks/>
          </p:cNvSpPr>
          <p:nvPr/>
        </p:nvSpPr>
        <p:spPr bwMode="auto">
          <a:xfrm>
            <a:off x="1602823" y="112340"/>
            <a:ext cx="7569200" cy="622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>
              <a:spcBef>
                <a:spcPts val="300"/>
              </a:spcBef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 Light"/>
                <a:cs typeface="Gill Sans"/>
              </a:rPr>
              <a:t>The World's Largest Eye on the </a:t>
            </a:r>
            <a:r>
              <a:rPr lang="en-US" sz="4000" b="1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Gill Sans Light"/>
                <a:cs typeface="Gill Sans"/>
              </a:rPr>
              <a:t>Sky!</a:t>
            </a:r>
            <a:endParaRPr lang="en-US" sz="4000" b="1" dirty="0">
              <a:solidFill>
                <a:srgbClr val="FFFFFF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Gill Sans Light"/>
              <a:cs typeface="Gill Sans"/>
              <a:sym typeface="Gill Sans" charset="0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5722471" y="790655"/>
            <a:ext cx="3421529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GB" sz="1800" b="1" dirty="0" smtClean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A 39m </a:t>
            </a:r>
            <a:r>
              <a:rPr lang="en-GB" sz="1800" b="1" dirty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diameter, </a:t>
            </a:r>
            <a:r>
              <a:rPr lang="en-GB" sz="1800" b="1" u="sng" dirty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adaptive</a:t>
            </a:r>
            <a:r>
              <a:rPr lang="en-GB" sz="1800" b="1" dirty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 telescope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sz="1800" b="1" dirty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0.3-14 µm, 10’ diff limited </a:t>
            </a:r>
            <a:r>
              <a:rPr lang="en-US" sz="1800" b="1" dirty="0" err="1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FoV</a:t>
            </a:r>
            <a:endParaRPr lang="en-US" sz="1800" b="1" dirty="0">
              <a:solidFill>
                <a:schemeClr val="bg1"/>
              </a:solidFill>
              <a:effectLst>
                <a:outerShdw blurRad="342900" dist="139700" dir="2700000" algn="tl" rotWithShape="0">
                  <a:srgbClr val="000000">
                    <a:alpha val="65000"/>
                  </a:srgbClr>
                </a:outerShdw>
              </a:effectLst>
              <a:latin typeface="Gill Sans Light"/>
              <a:ea typeface="Arial" charset="0"/>
              <a:cs typeface="Avenir Medium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GB" sz="1800" b="1" dirty="0" smtClean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Approved Dec 2012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GB" sz="1800" b="1" dirty="0" smtClean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Funded for phase 1 Dec 2014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GB" sz="1800" b="1" dirty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First light </a:t>
            </a:r>
            <a:r>
              <a:rPr lang="en-GB" sz="1800" b="1" dirty="0" smtClean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2024 (</a:t>
            </a:r>
            <a:r>
              <a:rPr lang="en-GB" sz="1800" b="1" dirty="0" err="1" smtClean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est</a:t>
            </a:r>
            <a:r>
              <a:rPr lang="en-GB" sz="1800" b="1" dirty="0" smtClean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)</a:t>
            </a:r>
            <a:endParaRPr lang="en-GB" sz="1800" b="1" dirty="0">
              <a:solidFill>
                <a:schemeClr val="bg1"/>
              </a:solidFill>
              <a:effectLst>
                <a:outerShdw blurRad="342900" dist="139700" dir="2700000" algn="tl" rotWithShape="0">
                  <a:srgbClr val="000000">
                    <a:alpha val="65000"/>
                  </a:srgbClr>
                </a:outerShdw>
              </a:effectLst>
              <a:latin typeface="Gill Sans Light"/>
              <a:ea typeface="Arial" charset="0"/>
              <a:cs typeface="Avenir Medium"/>
            </a:endParaRP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GB" sz="1800" b="1" dirty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Total Cost: € 1082 million (2012</a:t>
            </a:r>
            <a:r>
              <a:rPr lang="en-GB" sz="1800" b="1" dirty="0" smtClean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)</a:t>
            </a:r>
            <a:endParaRPr lang="en-GB" sz="1800" b="1" dirty="0">
              <a:solidFill>
                <a:schemeClr val="bg1"/>
              </a:solidFill>
              <a:effectLst>
                <a:outerShdw blurRad="342900" dist="139700" dir="2700000" algn="tl" rotWithShape="0">
                  <a:srgbClr val="000000">
                    <a:alpha val="65000"/>
                  </a:srgbClr>
                </a:outerShdw>
              </a:effectLst>
              <a:latin typeface="Gill Sans Light"/>
              <a:ea typeface="Arial" charset="0"/>
              <a:cs typeface="Avenir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60280" y="6233464"/>
            <a:ext cx="665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en-GB" b="1" dirty="0">
                <a:solidFill>
                  <a:schemeClr val="bg1"/>
                </a:solidFill>
                <a:effectLst>
                  <a:outerShdw blurRad="342900" dist="139700" dir="2700000" algn="tl" rotWithShape="0">
                    <a:srgbClr val="000000">
                      <a:alpha val="65000"/>
                    </a:srgbClr>
                  </a:outerShdw>
                </a:effectLst>
                <a:latin typeface="Gill Sans Light"/>
                <a:ea typeface="Arial" charset="0"/>
                <a:cs typeface="Avenir Medium"/>
              </a:rPr>
              <a:t>Top priority for European ground-based astronomy</a:t>
            </a:r>
            <a:endParaRPr lang="en-US" sz="2000" b="1" dirty="0">
              <a:solidFill>
                <a:schemeClr val="bg1"/>
              </a:solidFill>
              <a:effectLst>
                <a:outerShdw blurRad="342900" dist="139700" dir="2700000" algn="tl" rotWithShape="0">
                  <a:srgbClr val="000000">
                    <a:alpha val="65000"/>
                  </a:srgbClr>
                </a:outerShdw>
              </a:effectLst>
              <a:latin typeface="Gill Sans Light"/>
              <a:cs typeface="Avenir Medium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805" y="2670599"/>
            <a:ext cx="4296284" cy="243456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 descr="Realz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84238"/>
          </a:xfrm>
        </p:spPr>
        <p:txBody>
          <a:bodyPr/>
          <a:lstStyle/>
          <a:p>
            <a:r>
              <a:rPr lang="en-GB" sz="3200" dirty="0"/>
              <a:t>Telescope Mirror Size Progression</a:t>
            </a:r>
            <a:br>
              <a:rPr lang="en-GB" sz="3200" dirty="0"/>
            </a:br>
            <a:r>
              <a:rPr lang="en-GB" sz="2000" dirty="0"/>
              <a:t>2m and more</a:t>
            </a:r>
            <a:endParaRPr lang="en-US" sz="2000" dirty="0"/>
          </a:p>
        </p:txBody>
      </p:sp>
      <p:pic>
        <p:nvPicPr>
          <p:cNvPr id="58371" name="Picture 6" descr="Telescope Size no eelt v4"/>
          <p:cNvPicPr>
            <a:picLocks noChangeAspect="1" noChangeArrowheads="1"/>
          </p:cNvPicPr>
          <p:nvPr/>
        </p:nvPicPr>
        <p:blipFill>
          <a:blip r:embed="rId3"/>
          <a:srcRect l="909" t="1762" r="10922" b="3596"/>
          <a:stretch>
            <a:fillRect/>
          </a:stretch>
        </p:blipFill>
        <p:spPr bwMode="auto">
          <a:xfrm>
            <a:off x="200025" y="1547813"/>
            <a:ext cx="8716963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2947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 descr="Realz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84238"/>
          </a:xfrm>
        </p:spPr>
        <p:txBody>
          <a:bodyPr/>
          <a:lstStyle/>
          <a:p>
            <a:r>
              <a:rPr lang="en-GB" sz="3200"/>
              <a:t>Telescope Mirror Size Progression</a:t>
            </a:r>
            <a:br>
              <a:rPr lang="en-GB" sz="3200"/>
            </a:br>
            <a:r>
              <a:rPr lang="en-GB" sz="2000"/>
              <a:t>2m and more</a:t>
            </a:r>
            <a:endParaRPr lang="en-US" sz="2000"/>
          </a:p>
        </p:txBody>
      </p:sp>
      <p:pic>
        <p:nvPicPr>
          <p:cNvPr id="60419" name="Picture 6" descr="Telescope Size no eelt v4"/>
          <p:cNvPicPr>
            <a:picLocks noChangeAspect="1" noChangeArrowheads="1"/>
          </p:cNvPicPr>
          <p:nvPr/>
        </p:nvPicPr>
        <p:blipFill>
          <a:blip r:embed="rId3"/>
          <a:srcRect l="909" t="1762" r="10922" b="3596"/>
          <a:stretch>
            <a:fillRect/>
          </a:stretch>
        </p:blipFill>
        <p:spPr bwMode="auto">
          <a:xfrm>
            <a:off x="200025" y="1547813"/>
            <a:ext cx="8716963" cy="483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 bwMode="auto">
          <a:xfrm>
            <a:off x="6684833" y="3053548"/>
            <a:ext cx="1908000" cy="1908000"/>
          </a:xfrm>
          <a:prstGeom prst="ellipse">
            <a:avLst/>
          </a:prstGeom>
          <a:gradFill flip="none" rotWithShape="1">
            <a:gsLst>
              <a:gs pos="99000">
                <a:srgbClr val="800000">
                  <a:alpha val="74000"/>
                </a:srgbClr>
              </a:gs>
              <a:gs pos="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defRPr/>
            </a:pPr>
            <a:endParaRPr lang="en-US" sz="1800"/>
          </a:p>
        </p:txBody>
      </p:sp>
      <p:sp>
        <p:nvSpPr>
          <p:cNvPr id="60423" name="TextBox 5"/>
          <p:cNvSpPr txBox="1">
            <a:spLocks noChangeArrowheads="1"/>
          </p:cNvSpPr>
          <p:nvPr/>
        </p:nvSpPr>
        <p:spPr bwMode="auto">
          <a:xfrm>
            <a:off x="7119938" y="3838575"/>
            <a:ext cx="10763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400">
                <a:latin typeface="Arial" charset="0"/>
                <a:ea typeface="Arial" charset="0"/>
                <a:cs typeface="Arial" charset="0"/>
              </a:rPr>
              <a:t>E-ELT 39m</a:t>
            </a:r>
          </a:p>
        </p:txBody>
      </p:sp>
      <p:sp>
        <p:nvSpPr>
          <p:cNvPr id="60424" name="TextBox 6"/>
          <p:cNvSpPr txBox="1">
            <a:spLocks noChangeArrowheads="1"/>
          </p:cNvSpPr>
          <p:nvPr/>
        </p:nvSpPr>
        <p:spPr bwMode="auto">
          <a:xfrm>
            <a:off x="504432" y="6342671"/>
            <a:ext cx="78750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chemeClr val="accent1"/>
                </a:solidFill>
                <a:latin typeface="Gill Sans Light"/>
                <a:cs typeface="Gill Sans Light"/>
              </a:rPr>
              <a:t>Larger collecting area than all major </a:t>
            </a:r>
            <a:r>
              <a:rPr lang="en-US" dirty="0" smtClean="0">
                <a:solidFill>
                  <a:schemeClr val="accent1"/>
                </a:solidFill>
                <a:latin typeface="Gill Sans Light"/>
                <a:cs typeface="Gill Sans Light"/>
              </a:rPr>
              <a:t>observatories put together!</a:t>
            </a:r>
            <a:endParaRPr lang="en-US" dirty="0">
              <a:solidFill>
                <a:schemeClr val="accent1"/>
              </a:solidFill>
              <a:latin typeface="Gill Sans Light"/>
              <a:cs typeface="Gill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34755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elt-london-eye"/>
          <p:cNvPicPr>
            <a:picLocks noChangeAspect="1" noChangeArrowheads="1"/>
          </p:cNvPicPr>
          <p:nvPr/>
        </p:nvPicPr>
        <p:blipFill>
          <a:blip r:embed="rId3"/>
          <a:srcRect l="7382"/>
          <a:stretch>
            <a:fillRect/>
          </a:stretch>
        </p:blipFill>
        <p:spPr bwMode="auto">
          <a:xfrm>
            <a:off x="-15875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155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0"/>
          <p:cNvPicPr>
            <a:picLocks noChangeAspect="1"/>
          </p:cNvPicPr>
          <p:nvPr/>
        </p:nvPicPr>
        <p:blipFill>
          <a:blip r:embed="rId3"/>
          <a:srcRect r="11736"/>
          <a:stretch>
            <a:fillRect/>
          </a:stretch>
        </p:blipFill>
        <p:spPr bwMode="auto">
          <a:xfrm>
            <a:off x="182563" y="3270250"/>
            <a:ext cx="435451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itle 1" descr="Realz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11213"/>
          </a:xfrm>
        </p:spPr>
        <p:txBody>
          <a:bodyPr/>
          <a:lstStyle/>
          <a:p>
            <a:pPr eaLnBrk="1" hangingPunct="1"/>
            <a:r>
              <a:rPr lang="en-US" smtClean="0"/>
              <a:t>Other International ELTs</a:t>
            </a:r>
          </a:p>
        </p:txBody>
      </p:sp>
      <p:sp>
        <p:nvSpPr>
          <p:cNvPr id="51203" name="Text Placeholder 5"/>
          <p:cNvSpPr>
            <a:spLocks noGrp="1"/>
          </p:cNvSpPr>
          <p:nvPr>
            <p:ph type="body" idx="1"/>
          </p:nvPr>
        </p:nvSpPr>
        <p:spPr>
          <a:xfrm>
            <a:off x="457200" y="923585"/>
            <a:ext cx="4040188" cy="2168525"/>
          </a:xfrm>
        </p:spPr>
        <p:txBody>
          <a:bodyPr lIns="108000" tIns="46800" rIns="108000" bIns="46800" anchor="t"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cap="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</a:rPr>
              <a:t>Thirty Meter Telescope</a:t>
            </a:r>
          </a:p>
          <a:p>
            <a:pPr eaLnBrk="1" hangingPunct="1">
              <a:defRPr/>
            </a:pPr>
            <a:r>
              <a:rPr lang="en-US" sz="1800" b="0" dirty="0" smtClean="0"/>
              <a:t>30m diameter (492x1.4m)</a:t>
            </a:r>
          </a:p>
          <a:p>
            <a:pPr eaLnBrk="1" hangingPunct="1">
              <a:defRPr/>
            </a:pPr>
            <a:r>
              <a:rPr lang="en-US" sz="1400" b="0" dirty="0" err="1" smtClean="0"/>
              <a:t>Unvignetted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FoV</a:t>
            </a:r>
            <a:r>
              <a:rPr lang="en-US" sz="1400" b="0" dirty="0" smtClean="0"/>
              <a:t> 15’, 0.3-28um</a:t>
            </a:r>
          </a:p>
          <a:p>
            <a:pPr eaLnBrk="1" hangingPunct="1">
              <a:defRPr/>
            </a:pPr>
            <a:r>
              <a:rPr lang="en-US" sz="1400" b="0" dirty="0" smtClean="0"/>
              <a:t>U. California (10), Caltech, Canada Japan, China, India ($100M)</a:t>
            </a:r>
          </a:p>
          <a:p>
            <a:pPr eaLnBrk="1" hangingPunct="1">
              <a:defRPr/>
            </a:pPr>
            <a:r>
              <a:rPr lang="en-US" sz="1400" b="0" dirty="0" smtClean="0"/>
              <a:t>Construction proposal complete</a:t>
            </a:r>
          </a:p>
          <a:p>
            <a:pPr eaLnBrk="1" hangingPunct="1">
              <a:defRPr/>
            </a:pPr>
            <a:r>
              <a:rPr lang="en-US" sz="1400" b="0" dirty="0" smtClean="0"/>
              <a:t>NSF partnership sought</a:t>
            </a:r>
          </a:p>
          <a:p>
            <a:pPr eaLnBrk="1" hangingPunct="1">
              <a:defRPr/>
            </a:pPr>
            <a:r>
              <a:rPr lang="en-US" sz="1400" b="0" dirty="0" err="1" smtClean="0"/>
              <a:t>www.tmt.org</a:t>
            </a:r>
            <a:endParaRPr lang="en-US" sz="1400" b="0" dirty="0" smtClean="0"/>
          </a:p>
          <a:p>
            <a:pPr eaLnBrk="1" hangingPunct="1">
              <a:lnSpc>
                <a:spcPct val="80000"/>
              </a:lnSpc>
              <a:defRPr/>
            </a:pPr>
            <a:endParaRPr lang="en-US" sz="1800" dirty="0" smtClean="0"/>
          </a:p>
        </p:txBody>
      </p:sp>
      <p:sp>
        <p:nvSpPr>
          <p:cNvPr id="25605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733924" y="898185"/>
            <a:ext cx="4410076" cy="2657475"/>
          </a:xfrm>
        </p:spPr>
        <p:txBody>
          <a:bodyPr anchor="t"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cap="all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1CACB"/>
                </a:solidFill>
              </a:rPr>
              <a:t>Giant Magellan Telescope</a:t>
            </a:r>
          </a:p>
          <a:p>
            <a:pPr eaLnBrk="1" hangingPunct="1">
              <a:defRPr/>
            </a:pPr>
            <a:r>
              <a:rPr lang="en-US" sz="1800" b="0" dirty="0" smtClean="0"/>
              <a:t>24m diameter (7x 8m)</a:t>
            </a:r>
          </a:p>
          <a:p>
            <a:pPr>
              <a:defRPr/>
            </a:pPr>
            <a:r>
              <a:rPr lang="en-US" sz="1400" b="0" dirty="0" smtClean="0"/>
              <a:t>Smallest ELT largest </a:t>
            </a:r>
            <a:r>
              <a:rPr lang="en-US" sz="1400" b="0" dirty="0" err="1" smtClean="0"/>
              <a:t>FoV</a:t>
            </a:r>
            <a:r>
              <a:rPr lang="en-US" sz="1400" b="0" dirty="0" smtClean="0"/>
              <a:t> (20’), </a:t>
            </a:r>
            <a:r>
              <a:rPr lang="en-US" sz="1400" b="0" dirty="0"/>
              <a:t>, 0.3-</a:t>
            </a:r>
            <a:r>
              <a:rPr lang="en-US" sz="1400" b="0" dirty="0" smtClean="0"/>
              <a:t>25um</a:t>
            </a:r>
          </a:p>
          <a:p>
            <a:pPr eaLnBrk="1" hangingPunct="1">
              <a:defRPr/>
            </a:pPr>
            <a:r>
              <a:rPr lang="en-US" sz="1400" b="0" dirty="0" smtClean="0"/>
              <a:t>Collaboration of private US universities, Australia (ANU + AAL) + Korea</a:t>
            </a:r>
          </a:p>
          <a:p>
            <a:pPr eaLnBrk="1" hangingPunct="1">
              <a:defRPr/>
            </a:pPr>
            <a:r>
              <a:rPr lang="en-US" sz="1400" b="0" dirty="0" smtClean="0"/>
              <a:t>First 2 mirrors polished, 3</a:t>
            </a:r>
            <a:r>
              <a:rPr lang="en-US" sz="1400" b="0" baseline="30000" dirty="0" smtClean="0"/>
              <a:t>rd</a:t>
            </a:r>
            <a:r>
              <a:rPr lang="en-US" sz="1400" b="0" dirty="0" smtClean="0"/>
              <a:t> mirror cast</a:t>
            </a:r>
          </a:p>
          <a:p>
            <a:pPr eaLnBrk="1" hangingPunct="1">
              <a:defRPr/>
            </a:pPr>
            <a:r>
              <a:rPr lang="en-US" sz="1400" b="0" dirty="0" smtClean="0"/>
              <a:t>Site blasted (Mar 2012) &amp; </a:t>
            </a:r>
            <a:r>
              <a:rPr lang="en-US" sz="1400" b="0" dirty="0" err="1" smtClean="0"/>
              <a:t>levelling</a:t>
            </a:r>
            <a:endParaRPr lang="en-US" sz="1400" b="0" dirty="0" smtClean="0"/>
          </a:p>
          <a:p>
            <a:pPr eaLnBrk="1" hangingPunct="1">
              <a:defRPr/>
            </a:pPr>
            <a:r>
              <a:rPr lang="en-US" sz="1400" b="0" dirty="0" err="1" smtClean="0"/>
              <a:t>www.gmto.org</a:t>
            </a:r>
            <a:endParaRPr lang="en-US" sz="1400" b="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200" dirty="0" smtClean="0"/>
          </a:p>
          <a:p>
            <a:pPr eaLnBrk="1" hangingPunct="1">
              <a:lnSpc>
                <a:spcPct val="90000"/>
              </a:lnSpc>
              <a:defRPr/>
            </a:pPr>
            <a:endParaRPr lang="en-US" sz="2200" dirty="0" smtClean="0"/>
          </a:p>
        </p:txBody>
      </p:sp>
      <p:pic>
        <p:nvPicPr>
          <p:cNvPr id="90118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9000" y="3263900"/>
            <a:ext cx="427831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879348" y="5722469"/>
            <a:ext cx="7875249" cy="1135529"/>
            <a:chOff x="879658" y="5722300"/>
            <a:chExt cx="7875651" cy="1135701"/>
          </a:xfrm>
        </p:grpSpPr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1812383" y="6268174"/>
              <a:ext cx="69429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noAutofit/>
            </a:bodyPr>
            <a:lstStyle/>
            <a:p>
              <a:r>
                <a:rPr lang="en-US" sz="1800" dirty="0">
                  <a:solidFill>
                    <a:srgbClr val="FFFFFF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Gill Sans Light"/>
                  <a:cs typeface="Gill Sans Light"/>
                </a:rPr>
                <a:t>Giant Segmented Mirror Telescopes (GSMT) top priority: </a:t>
              </a:r>
              <a:r>
                <a:rPr lang="en-US" sz="1800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Gill Sans Light"/>
                  <a:cs typeface="Gill Sans Light"/>
                </a:rPr>
                <a:t>NSF investment</a:t>
              </a:r>
            </a:p>
          </p:txBody>
        </p:sp>
        <p:pic>
          <p:nvPicPr>
            <p:cNvPr id="10" name="Picture 7"/>
            <p:cNvPicPr>
              <a:picLocks noChangeAspect="1"/>
            </p:cNvPicPr>
            <p:nvPr/>
          </p:nvPicPr>
          <p:blipFill>
            <a:blip r:embed="rId5"/>
            <a:srcRect l="8858" t="6326" r="8858" b="6326"/>
            <a:stretch>
              <a:fillRect/>
            </a:stretch>
          </p:blipFill>
          <p:spPr bwMode="auto">
            <a:xfrm>
              <a:off x="879658" y="5722300"/>
              <a:ext cx="764222" cy="11357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403366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92113" y="1374775"/>
            <a:ext cx="166846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Title 1" descr="Realz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ELT primary mirrors</a:t>
            </a:r>
          </a:p>
        </p:txBody>
      </p:sp>
      <p:sp>
        <p:nvSpPr>
          <p:cNvPr id="4" name="Oval 3"/>
          <p:cNvSpPr/>
          <p:nvPr/>
        </p:nvSpPr>
        <p:spPr>
          <a:xfrm>
            <a:off x="406857" y="2657045"/>
            <a:ext cx="3528000" cy="3528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Gill Sans"/>
                <a:sym typeface="Arial" charset="0"/>
              </a:rPr>
              <a:t>E-ELT</a:t>
            </a:r>
          </a:p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Gill Sans"/>
                <a:sym typeface="Arial" charset="0"/>
              </a:rPr>
              <a:t>39m</a:t>
            </a:r>
          </a:p>
          <a:p>
            <a:pPr algn="ctr">
              <a:defRPr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ill Sans Light"/>
                <a:cs typeface="Gill Sans"/>
                <a:sym typeface="Arial" charset="0"/>
              </a:rPr>
              <a:t>(2024)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Gill Sans Light"/>
              <a:cs typeface="Gill Sans"/>
              <a:sym typeface="Arial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80276" y="4098520"/>
            <a:ext cx="720725" cy="720725"/>
          </a:xfrm>
          <a:prstGeom prst="ellipse">
            <a:avLst/>
          </a:prstGeom>
          <a:gradFill flip="none" rotWithShape="1">
            <a:gsLst>
              <a:gs pos="0">
                <a:schemeClr val="accent5"/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 dirty="0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267200" y="3276600"/>
            <a:ext cx="2700338" cy="2700338"/>
          </a:xfrm>
          <a:prstGeom prst="ellipse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Gill Sans"/>
                <a:sym typeface="Arial" charset="0"/>
              </a:rPr>
              <a:t>TMT</a:t>
            </a:r>
          </a:p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Gill Sans"/>
                <a:sym typeface="Arial" charset="0"/>
              </a:rPr>
              <a:t>30m</a:t>
            </a:r>
          </a:p>
          <a:p>
            <a:pPr algn="ctr">
              <a:defRPr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cs typeface="Gill Sans"/>
                <a:sym typeface="Arial" charset="0"/>
              </a:rPr>
              <a:t>(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ill Sans Light"/>
                <a:cs typeface="Gill Sans"/>
                <a:sym typeface="Arial" charset="0"/>
              </a:rPr>
              <a:t>2022)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Gill Sans Light"/>
              <a:cs typeface="Gill Sans"/>
              <a:sym typeface="Aria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12850" y="1277937"/>
            <a:ext cx="576263" cy="576263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 sz="2000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94224" name="TextBox 8"/>
          <p:cNvSpPr txBox="1">
            <a:spLocks noChangeArrowheads="1"/>
          </p:cNvSpPr>
          <p:nvPr/>
        </p:nvSpPr>
        <p:spPr bwMode="auto">
          <a:xfrm>
            <a:off x="233661" y="579438"/>
            <a:ext cx="14392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JWST</a:t>
            </a:r>
          </a:p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6.5m (</a:t>
            </a:r>
            <a:r>
              <a:rPr lang="en-US" sz="2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2018)</a:t>
            </a:r>
            <a:endParaRPr lang="en-US" sz="2000" dirty="0">
              <a:solidFill>
                <a:schemeClr val="accent1">
                  <a:lumMod val="20000"/>
                  <a:lumOff val="80000"/>
                </a:schemeClr>
              </a:solidFill>
              <a:latin typeface="Gill Sans Light"/>
              <a:ea typeface="Arial" charset="0"/>
              <a:cs typeface="Arial" charset="0"/>
              <a:sym typeface="Arial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6019800" y="1371600"/>
            <a:ext cx="2092325" cy="2244725"/>
            <a:chOff x="6019800" y="1447800"/>
            <a:chExt cx="2092325" cy="2244725"/>
          </a:xfr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9" name="Oval 18"/>
            <p:cNvSpPr/>
            <p:nvPr/>
          </p:nvSpPr>
          <p:spPr>
            <a:xfrm>
              <a:off x="6705600" y="1447800"/>
              <a:ext cx="720725" cy="720725"/>
            </a:xfrm>
            <a:prstGeom prst="ellipse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ym typeface="Arial" pitchFamily="-108" charset="0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019800" y="2590800"/>
              <a:ext cx="720725" cy="720725"/>
            </a:xfrm>
            <a:prstGeom prst="ellipse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ym typeface="Arial" pitchFamily="-10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705600" y="2209800"/>
              <a:ext cx="720725" cy="720725"/>
            </a:xfrm>
            <a:prstGeom prst="ellipse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ym typeface="Arial" pitchFamily="-10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6019800" y="1828800"/>
              <a:ext cx="720725" cy="720725"/>
            </a:xfrm>
            <a:prstGeom prst="ellipse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ym typeface="Arial" pitchFamily="-10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7391400" y="1793875"/>
              <a:ext cx="720725" cy="720725"/>
            </a:xfrm>
            <a:prstGeom prst="ellipse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ym typeface="Arial" pitchFamily="-10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705600" y="2971800"/>
              <a:ext cx="720725" cy="720725"/>
            </a:xfrm>
            <a:prstGeom prst="ellipse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ym typeface="Arial" pitchFamily="-10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7391400" y="2590800"/>
              <a:ext cx="720725" cy="720725"/>
            </a:xfrm>
            <a:prstGeom prst="ellipse">
              <a:avLst/>
            </a:prstGeom>
            <a:gradFill>
              <a:gsLst>
                <a:gs pos="0">
                  <a:schemeClr val="accent5">
                    <a:lumMod val="20000"/>
                    <a:lumOff val="80000"/>
                  </a:schemeClr>
                </a:gs>
                <a:gs pos="100000">
                  <a:schemeClr val="accent5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ym typeface="Arial" pitchFamily="-108" charset="0"/>
              </a:endParaRPr>
            </a:p>
          </p:txBody>
        </p:sp>
      </p:grpSp>
      <p:sp>
        <p:nvSpPr>
          <p:cNvPr id="94226" name="TextBox 7"/>
          <p:cNvSpPr txBox="1">
            <a:spLocks noChangeArrowheads="1"/>
          </p:cNvSpPr>
          <p:nvPr/>
        </p:nvSpPr>
        <p:spPr bwMode="auto">
          <a:xfrm>
            <a:off x="4894351" y="1682380"/>
            <a:ext cx="1107996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GMT</a:t>
            </a:r>
          </a:p>
          <a:p>
            <a:pPr algn="ctr"/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24m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(2020, 4seg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2023, 7seg)</a:t>
            </a:r>
            <a:endParaRPr lang="en-US" sz="1600" dirty="0">
              <a:solidFill>
                <a:schemeClr val="accent1">
                  <a:lumMod val="20000"/>
                  <a:lumOff val="80000"/>
                </a:schemeClr>
              </a:solidFill>
              <a:latin typeface="Gill Sans Light"/>
              <a:ea typeface="Arial" charset="0"/>
              <a:cs typeface="Arial" charset="0"/>
              <a:sym typeface="Arial" charset="0"/>
            </a:endParaRPr>
          </a:p>
        </p:txBody>
      </p:sp>
      <p:sp>
        <p:nvSpPr>
          <p:cNvPr id="94227" name="TextBox 7"/>
          <p:cNvSpPr txBox="1">
            <a:spLocks noChangeArrowheads="1"/>
          </p:cNvSpPr>
          <p:nvPr/>
        </p:nvSpPr>
        <p:spPr bwMode="auto">
          <a:xfrm>
            <a:off x="7347093" y="4104902"/>
            <a:ext cx="5839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Gill Sans Light"/>
                <a:ea typeface="Arial" charset="0"/>
                <a:cs typeface="Gill Sans"/>
                <a:sym typeface="Arial" charset="0"/>
              </a:rPr>
              <a:t>VLT</a:t>
            </a:r>
          </a:p>
          <a:p>
            <a:pPr algn="ctr"/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Gill Sans Light"/>
                <a:ea typeface="Arial" charset="0"/>
                <a:cs typeface="Gill Sans"/>
                <a:sym typeface="Arial" charset="0"/>
              </a:rPr>
              <a:t>8m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Gill Sans Light"/>
              <a:ea typeface="Arial" charset="0"/>
              <a:cs typeface="Gill Sans"/>
              <a:sym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24709" y="1642413"/>
            <a:ext cx="214120" cy="212547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sym typeface="Arial" charset="0"/>
            </a:endParaRPr>
          </a:p>
        </p:txBody>
      </p:sp>
      <p:sp>
        <p:nvSpPr>
          <p:cNvPr id="94231" name="TextBox 8"/>
          <p:cNvSpPr txBox="1">
            <a:spLocks noChangeArrowheads="1"/>
          </p:cNvSpPr>
          <p:nvPr/>
        </p:nvSpPr>
        <p:spPr bwMode="auto">
          <a:xfrm>
            <a:off x="3411538" y="928688"/>
            <a:ext cx="7048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HST</a:t>
            </a:r>
          </a:p>
          <a:p>
            <a:pPr algn="ctr"/>
            <a:r>
              <a:rPr lang="en-US" sz="2000">
                <a:solidFill>
                  <a:schemeClr val="accent1">
                    <a:lumMod val="20000"/>
                    <a:lumOff val="8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2.4m</a:t>
            </a:r>
          </a:p>
        </p:txBody>
      </p:sp>
      <p:pic>
        <p:nvPicPr>
          <p:cNvPr id="94232" name="Picture 6" descr="HST"/>
          <p:cNvPicPr>
            <a:picLocks noChangeAspect="1" noChangeArrowheads="1"/>
          </p:cNvPicPr>
          <p:nvPr/>
        </p:nvPicPr>
        <p:blipFill>
          <a:blip r:embed="rId4"/>
          <a:srcRect l="28346" r="18898"/>
          <a:stretch>
            <a:fillRect/>
          </a:stretch>
        </p:blipFill>
        <p:spPr bwMode="auto">
          <a:xfrm>
            <a:off x="2393950" y="982663"/>
            <a:ext cx="101917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33" name="TextBox 28"/>
          <p:cNvSpPr txBox="1">
            <a:spLocks noChangeArrowheads="1"/>
          </p:cNvSpPr>
          <p:nvPr/>
        </p:nvSpPr>
        <p:spPr bwMode="auto">
          <a:xfrm>
            <a:off x="4114800" y="5943600"/>
            <a:ext cx="495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Collecting area = sensitivity</a:t>
            </a:r>
          </a:p>
          <a:p>
            <a:pPr algn="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Gill Sans Light"/>
                <a:ea typeface="Arial" charset="0"/>
                <a:cs typeface="Arial" charset="0"/>
                <a:sym typeface="Arial" charset="0"/>
              </a:rPr>
              <a:t>Diameter = resolution (with AO)</a:t>
            </a:r>
          </a:p>
        </p:txBody>
      </p:sp>
    </p:spTree>
    <p:extLst>
      <p:ext uri="{BB962C8B-B14F-4D97-AF65-F5344CB8AC3E}">
        <p14:creationId xmlns:p14="http://schemas.microsoft.com/office/powerpoint/2010/main" val="29610639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162" y="0"/>
            <a:ext cx="10679479" cy="71085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13250" y="2110533"/>
            <a:ext cx="4572000" cy="1938992"/>
          </a:xfrm>
          <a:prstGeom prst="rect">
            <a:avLst/>
          </a:prstGeom>
          <a:solidFill>
            <a:schemeClr val="accent5">
              <a:alpha val="33000"/>
            </a:scheme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ct val="20000"/>
              </a:spcBef>
              <a:spcAft>
                <a:spcPts val="600"/>
              </a:spcAft>
              <a:defRPr/>
            </a:pPr>
            <a: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  <a:t>Oct </a:t>
            </a:r>
            <a:r>
              <a:rPr lang="en-US" kern="0" dirty="0" smtClean="0">
                <a:solidFill>
                  <a:schemeClr val="bg1"/>
                </a:solidFill>
                <a:latin typeface="Gill Sans"/>
                <a:cs typeface="Gill Sans"/>
              </a:rPr>
              <a:t>2011: ESO </a:t>
            </a:r>
            <a: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  <a:t>&amp; Chilean agreement including donation of 189 km</a:t>
            </a:r>
            <a:r>
              <a:rPr lang="en-US" kern="0" baseline="30000" dirty="0">
                <a:solidFill>
                  <a:schemeClr val="bg1"/>
                </a:solidFill>
                <a:latin typeface="Gill Sans"/>
                <a:cs typeface="Gill Sans"/>
              </a:rPr>
              <a:t>2</a:t>
            </a:r>
            <a: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  <a:t> of land &amp; further 362 km</a:t>
            </a:r>
            <a:r>
              <a:rPr lang="en-US" kern="0" baseline="30000" dirty="0">
                <a:solidFill>
                  <a:schemeClr val="bg1"/>
                </a:solidFill>
                <a:latin typeface="Gill Sans"/>
                <a:cs typeface="Gill Sans"/>
              </a:rPr>
              <a:t>2 </a:t>
            </a:r>
            <a:r>
              <a:rPr lang="en-US" kern="0" dirty="0">
                <a:solidFill>
                  <a:schemeClr val="bg1"/>
                </a:solidFill>
                <a:latin typeface="Gill Sans"/>
                <a:cs typeface="Gill Sans"/>
              </a:rPr>
              <a:t>50yr protected area in return 10% observing time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2197100"/>
            <a:ext cx="159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Gill Sans"/>
                <a:cs typeface="Gill Sans"/>
              </a:rPr>
              <a:t>Armazones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Up Arrow 8"/>
          <p:cNvSpPr/>
          <p:nvPr/>
        </p:nvSpPr>
        <p:spPr bwMode="auto">
          <a:xfrm>
            <a:off x="1447800" y="2019300"/>
            <a:ext cx="203200" cy="292100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0800" y="5372100"/>
            <a:ext cx="107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Gill Sans"/>
                <a:cs typeface="Gill Sans"/>
              </a:rPr>
              <a:t>Paranal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3073400" y="5143500"/>
            <a:ext cx="203200" cy="292100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14900" y="927100"/>
            <a:ext cx="1923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Gill Sans"/>
                <a:cs typeface="Gill Sans"/>
              </a:rPr>
              <a:t>Vn</a:t>
            </a:r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. Llullaillaco 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Up Arrow 12"/>
          <p:cNvSpPr/>
          <p:nvPr/>
        </p:nvSpPr>
        <p:spPr bwMode="auto">
          <a:xfrm>
            <a:off x="5842000" y="698500"/>
            <a:ext cx="203200" cy="292100"/>
          </a:xfrm>
          <a:prstGeom prst="up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oudy Old Style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8800" y="4419599"/>
            <a:ext cx="4635500" cy="2607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2540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64" b="264"/>
          <a:stretch>
            <a:fillRect/>
          </a:stretch>
        </p:blipFill>
        <p:spPr/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990353"/>
            <a:ext cx="2477133" cy="175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9464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ELT_sssx_091214_tmpl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oudy Old Style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oudy Old Style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EELT_sssx_091214_tmpl.potx</Template>
  <TotalTime>134683</TotalTime>
  <Words>1115</Words>
  <Application>Microsoft Macintosh PowerPoint</Application>
  <PresentationFormat>On-screen Show (4:3)</PresentationFormat>
  <Paragraphs>199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EELT_sssx_091214_tmpl</vt:lpstr>
      <vt:lpstr>European Extremely  Large Telescope</vt:lpstr>
      <vt:lpstr>PowerPoint Presentation</vt:lpstr>
      <vt:lpstr>Telescope Mirror Size Progression 2m and more</vt:lpstr>
      <vt:lpstr>Telescope Mirror Size Progression 2m and more</vt:lpstr>
      <vt:lpstr>PowerPoint Presentation</vt:lpstr>
      <vt:lpstr>Other International ELTs</vt:lpstr>
      <vt:lpstr>ELT primary mirrors</vt:lpstr>
      <vt:lpstr>PowerPoint Presentation</vt:lpstr>
      <vt:lpstr>Site</vt:lpstr>
      <vt:lpstr>E-ELT First Generation Instruments</vt:lpstr>
      <vt:lpstr>E-ELT instrumentation</vt:lpstr>
      <vt:lpstr>Phase A Instrument Studies</vt:lpstr>
      <vt:lpstr>Phase A Instrument Studies</vt:lpstr>
      <vt:lpstr>Anticipated Schedule</vt:lpstr>
      <vt:lpstr>PowerPoint Presentation</vt:lpstr>
      <vt:lpstr>Synergies with major facilities </vt:lpstr>
    </vt:vector>
  </TitlesOfParts>
  <Company>Aprajita Verma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First-Light and high-z galaxies</dc:title>
  <dc:creator>Aprajita Verma</dc:creator>
  <cp:lastModifiedBy>Aprajita Verma</cp:lastModifiedBy>
  <cp:revision>342</cp:revision>
  <cp:lastPrinted>2012-05-01T18:32:07Z</cp:lastPrinted>
  <dcterms:created xsi:type="dcterms:W3CDTF">2013-11-26T16:54:20Z</dcterms:created>
  <dcterms:modified xsi:type="dcterms:W3CDTF">2015-04-15T06:55:17Z</dcterms:modified>
</cp:coreProperties>
</file>