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5" d="100"/>
          <a:sy n="75" d="100"/>
        </p:scale>
        <p:origin x="-2408" y="-128"/>
      </p:cViewPr>
      <p:guideLst>
        <p:guide orient="horz" pos="312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3077282"/>
            <a:ext cx="5829300" cy="2123369"/>
          </a:xfrm>
        </p:spPr>
        <p:txBody>
          <a:bodyPr/>
          <a:lstStyle/>
          <a:p>
            <a:r>
              <a:rPr lang="en-GB" smtClean="0"/>
              <a:t>Click to edit Master title style</a:t>
            </a:r>
            <a:endParaRPr lang="en-US"/>
          </a:p>
        </p:txBody>
      </p:sp>
      <p:sp>
        <p:nvSpPr>
          <p:cNvPr id="3" name="Subtitle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6ACC369D-BA9E-4848-8D0E-C18CEE3E1EB1}" type="datetimeFigureOut">
              <a:rPr lang="en-US" smtClean="0"/>
              <a:t>22/08/2014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B8197C-E9DE-8448-8E0F-FF019F749D2F}" type="slidenum">
              <a:rPr lang="en-US" smtClean="0"/>
              <a:t>‹#›</a:t>
            </a:fld>
            <a:endParaRPr lang="en-US"/>
          </a:p>
        </p:txBody>
      </p:sp>
    </p:spTree>
    <p:extLst>
      <p:ext uri="{BB962C8B-B14F-4D97-AF65-F5344CB8AC3E}">
        <p14:creationId xmlns:p14="http://schemas.microsoft.com/office/powerpoint/2010/main" val="205940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ACC369D-BA9E-4848-8D0E-C18CEE3E1EB1}" type="datetimeFigureOut">
              <a:rPr lang="en-US" smtClean="0"/>
              <a:t>22/08/2014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B8197C-E9DE-8448-8E0F-FF019F749D2F}" type="slidenum">
              <a:rPr lang="en-US" smtClean="0"/>
              <a:t>‹#›</a:t>
            </a:fld>
            <a:endParaRPr lang="en-US"/>
          </a:p>
        </p:txBody>
      </p:sp>
    </p:spTree>
    <p:extLst>
      <p:ext uri="{BB962C8B-B14F-4D97-AF65-F5344CB8AC3E}">
        <p14:creationId xmlns:p14="http://schemas.microsoft.com/office/powerpoint/2010/main" val="1832120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573264"/>
            <a:ext cx="1157288" cy="12208228"/>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257175" y="573264"/>
            <a:ext cx="3357563" cy="12208228"/>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ACC369D-BA9E-4848-8D0E-C18CEE3E1EB1}" type="datetimeFigureOut">
              <a:rPr lang="en-US" smtClean="0"/>
              <a:t>22/08/2014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B8197C-E9DE-8448-8E0F-FF019F749D2F}" type="slidenum">
              <a:rPr lang="en-US" smtClean="0"/>
              <a:t>‹#›</a:t>
            </a:fld>
            <a:endParaRPr lang="en-US"/>
          </a:p>
        </p:txBody>
      </p:sp>
    </p:spTree>
    <p:extLst>
      <p:ext uri="{BB962C8B-B14F-4D97-AF65-F5344CB8AC3E}">
        <p14:creationId xmlns:p14="http://schemas.microsoft.com/office/powerpoint/2010/main" val="2585558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ACC369D-BA9E-4848-8D0E-C18CEE3E1EB1}" type="datetimeFigureOut">
              <a:rPr lang="en-US" smtClean="0"/>
              <a:t>22/08/2014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B8197C-E9DE-8448-8E0F-FF019F749D2F}" type="slidenum">
              <a:rPr lang="en-US" smtClean="0"/>
              <a:t>‹#›</a:t>
            </a:fld>
            <a:endParaRPr lang="en-US"/>
          </a:p>
        </p:txBody>
      </p:sp>
    </p:spTree>
    <p:extLst>
      <p:ext uri="{BB962C8B-B14F-4D97-AF65-F5344CB8AC3E}">
        <p14:creationId xmlns:p14="http://schemas.microsoft.com/office/powerpoint/2010/main" val="1070256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6365523"/>
            <a:ext cx="5829300" cy="1967442"/>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ACC369D-BA9E-4848-8D0E-C18CEE3E1EB1}" type="datetimeFigureOut">
              <a:rPr lang="en-US" smtClean="0"/>
              <a:t>22/08/2014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B8197C-E9DE-8448-8E0F-FF019F749D2F}" type="slidenum">
              <a:rPr lang="en-US" smtClean="0"/>
              <a:t>‹#›</a:t>
            </a:fld>
            <a:endParaRPr lang="en-US"/>
          </a:p>
        </p:txBody>
      </p:sp>
    </p:spTree>
    <p:extLst>
      <p:ext uri="{BB962C8B-B14F-4D97-AF65-F5344CB8AC3E}">
        <p14:creationId xmlns:p14="http://schemas.microsoft.com/office/powerpoint/2010/main" val="729945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257175"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2628900"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6ACC369D-BA9E-4848-8D0E-C18CEE3E1EB1}" type="datetimeFigureOut">
              <a:rPr lang="en-US" smtClean="0"/>
              <a:t>22/08/2014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B8197C-E9DE-8448-8E0F-FF019F749D2F}" type="slidenum">
              <a:rPr lang="en-US" smtClean="0"/>
              <a:t>‹#›</a:t>
            </a:fld>
            <a:endParaRPr lang="en-US"/>
          </a:p>
        </p:txBody>
      </p:sp>
    </p:spTree>
    <p:extLst>
      <p:ext uri="{BB962C8B-B14F-4D97-AF65-F5344CB8AC3E}">
        <p14:creationId xmlns:p14="http://schemas.microsoft.com/office/powerpoint/2010/main" val="2674119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6699"/>
            <a:ext cx="6172200" cy="1651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6ACC369D-BA9E-4848-8D0E-C18CEE3E1EB1}" type="datetimeFigureOut">
              <a:rPr lang="en-US" smtClean="0"/>
              <a:t>22/08/2014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B8197C-E9DE-8448-8E0F-FF019F749D2F}" type="slidenum">
              <a:rPr lang="en-US" smtClean="0"/>
              <a:t>‹#›</a:t>
            </a:fld>
            <a:endParaRPr lang="en-US"/>
          </a:p>
        </p:txBody>
      </p:sp>
    </p:spTree>
    <p:extLst>
      <p:ext uri="{BB962C8B-B14F-4D97-AF65-F5344CB8AC3E}">
        <p14:creationId xmlns:p14="http://schemas.microsoft.com/office/powerpoint/2010/main" val="2191441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6ACC369D-BA9E-4848-8D0E-C18CEE3E1EB1}" type="datetimeFigureOut">
              <a:rPr lang="en-US" smtClean="0"/>
              <a:t>22/08/2014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B8197C-E9DE-8448-8E0F-FF019F749D2F}" type="slidenum">
              <a:rPr lang="en-US" smtClean="0"/>
              <a:t>‹#›</a:t>
            </a:fld>
            <a:endParaRPr lang="en-US"/>
          </a:p>
        </p:txBody>
      </p:sp>
    </p:spTree>
    <p:extLst>
      <p:ext uri="{BB962C8B-B14F-4D97-AF65-F5344CB8AC3E}">
        <p14:creationId xmlns:p14="http://schemas.microsoft.com/office/powerpoint/2010/main" val="3174928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CC369D-BA9E-4848-8D0E-C18CEE3E1EB1}" type="datetimeFigureOut">
              <a:rPr lang="en-US" smtClean="0"/>
              <a:t>22/08/2014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B8197C-E9DE-8448-8E0F-FF019F749D2F}" type="slidenum">
              <a:rPr lang="en-US" smtClean="0"/>
              <a:t>‹#›</a:t>
            </a:fld>
            <a:endParaRPr lang="en-US"/>
          </a:p>
        </p:txBody>
      </p:sp>
    </p:spTree>
    <p:extLst>
      <p:ext uri="{BB962C8B-B14F-4D97-AF65-F5344CB8AC3E}">
        <p14:creationId xmlns:p14="http://schemas.microsoft.com/office/powerpoint/2010/main" val="2980131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4405"/>
            <a:ext cx="2256235" cy="1678517"/>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342900"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ACC369D-BA9E-4848-8D0E-C18CEE3E1EB1}" type="datetimeFigureOut">
              <a:rPr lang="en-US" smtClean="0"/>
              <a:t>22/08/2014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B8197C-E9DE-8448-8E0F-FF019F749D2F}" type="slidenum">
              <a:rPr lang="en-US" smtClean="0"/>
              <a:t>‹#›</a:t>
            </a:fld>
            <a:endParaRPr lang="en-US"/>
          </a:p>
        </p:txBody>
      </p:sp>
    </p:spTree>
    <p:extLst>
      <p:ext uri="{BB962C8B-B14F-4D97-AF65-F5344CB8AC3E}">
        <p14:creationId xmlns:p14="http://schemas.microsoft.com/office/powerpoint/2010/main" val="2223664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934200"/>
            <a:ext cx="4114800" cy="818622"/>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ACC369D-BA9E-4848-8D0E-C18CEE3E1EB1}" type="datetimeFigureOut">
              <a:rPr lang="en-US" smtClean="0"/>
              <a:t>22/08/2014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B8197C-E9DE-8448-8E0F-FF019F749D2F}" type="slidenum">
              <a:rPr lang="en-US" smtClean="0"/>
              <a:t>‹#›</a:t>
            </a:fld>
            <a:endParaRPr lang="en-US"/>
          </a:p>
        </p:txBody>
      </p:sp>
    </p:spTree>
    <p:extLst>
      <p:ext uri="{BB962C8B-B14F-4D97-AF65-F5344CB8AC3E}">
        <p14:creationId xmlns:p14="http://schemas.microsoft.com/office/powerpoint/2010/main" val="13868989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342900" y="2311401"/>
            <a:ext cx="6172200" cy="653750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342900" y="9181395"/>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6ACC369D-BA9E-4848-8D0E-C18CEE3E1EB1}" type="datetimeFigureOut">
              <a:rPr lang="en-US" smtClean="0"/>
              <a:t>22/08/2014</a:t>
            </a:fld>
            <a:endParaRPr lang="en-US"/>
          </a:p>
        </p:txBody>
      </p:sp>
      <p:sp>
        <p:nvSpPr>
          <p:cNvPr id="5" name="Footer Placeholder 4"/>
          <p:cNvSpPr>
            <a:spLocks noGrp="1"/>
          </p:cNvSpPr>
          <p:nvPr>
            <p:ph type="ftr" sz="quarter" idx="3"/>
          </p:nvPr>
        </p:nvSpPr>
        <p:spPr>
          <a:xfrm>
            <a:off x="2343150" y="9181395"/>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9181395"/>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4CB8197C-E9DE-8448-8E0F-FF019F749D2F}" type="slidenum">
              <a:rPr lang="en-US" smtClean="0"/>
              <a:t>‹#›</a:t>
            </a:fld>
            <a:endParaRPr lang="en-US"/>
          </a:p>
        </p:txBody>
      </p:sp>
    </p:spTree>
    <p:extLst>
      <p:ext uri="{BB962C8B-B14F-4D97-AF65-F5344CB8AC3E}">
        <p14:creationId xmlns:p14="http://schemas.microsoft.com/office/powerpoint/2010/main" val="2623722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813" y="311148"/>
            <a:ext cx="4701117" cy="2123369"/>
          </a:xfrm>
        </p:spPr>
        <p:txBody>
          <a:bodyPr>
            <a:normAutofit fontScale="90000"/>
          </a:bodyPr>
          <a:lstStyle/>
          <a:p>
            <a:r>
              <a:rPr lang="en-US" sz="2800" b="1" dirty="0">
                <a:solidFill>
                  <a:srgbClr val="FFFFFF"/>
                </a:solidFill>
                <a:latin typeface="Arial Rounded MT Bold"/>
                <a:cs typeface="Arial Rounded MT Bold"/>
              </a:rPr>
              <a:t>Recent Developments at </a:t>
            </a:r>
            <a:r>
              <a:rPr lang="en-US" sz="2800" b="1" dirty="0" smtClean="0">
                <a:solidFill>
                  <a:srgbClr val="FFFFFF"/>
                </a:solidFill>
                <a:latin typeface="Arial Rounded MT Bold"/>
                <a:cs typeface="Arial Rounded MT Bold"/>
              </a:rPr>
              <a:t>the European Southern Observatory</a:t>
            </a:r>
            <a:r>
              <a:rPr lang="en-GB" sz="2800" dirty="0" smtClean="0">
                <a:solidFill>
                  <a:srgbClr val="FFFFFF"/>
                </a:solidFill>
                <a:latin typeface="Arial Rounded MT Bold"/>
                <a:cs typeface="Arial Rounded MT Bold"/>
              </a:rPr>
              <a:t/>
            </a:r>
            <a:br>
              <a:rPr lang="en-GB" sz="2800" dirty="0" smtClean="0">
                <a:solidFill>
                  <a:srgbClr val="FFFFFF"/>
                </a:solidFill>
                <a:latin typeface="Arial Rounded MT Bold"/>
                <a:cs typeface="Arial Rounded MT Bold"/>
              </a:rPr>
            </a:br>
            <a:r>
              <a:rPr lang="en-GB" sz="2800" dirty="0" smtClean="0">
                <a:solidFill>
                  <a:srgbClr val="FFFFFF"/>
                </a:solidFill>
                <a:latin typeface="Arial Rounded MT Bold"/>
                <a:cs typeface="Arial Rounded MT Bold"/>
              </a:rPr>
              <a:t/>
            </a:r>
            <a:br>
              <a:rPr lang="en-GB" sz="2800" dirty="0" smtClean="0">
                <a:solidFill>
                  <a:srgbClr val="FFFFFF"/>
                </a:solidFill>
                <a:latin typeface="Arial Rounded MT Bold"/>
                <a:cs typeface="Arial Rounded MT Bold"/>
              </a:rPr>
            </a:br>
            <a:r>
              <a:rPr lang="en-GB" sz="2200" dirty="0" smtClean="0">
                <a:solidFill>
                  <a:srgbClr val="FFFFFF"/>
                </a:solidFill>
                <a:latin typeface="Arial Rounded MT Bold"/>
                <a:cs typeface="Arial Rounded MT Bold"/>
              </a:rPr>
              <a:t>Professor Tim de </a:t>
            </a:r>
            <a:r>
              <a:rPr lang="en-GB" sz="2200" dirty="0" err="1" smtClean="0">
                <a:solidFill>
                  <a:srgbClr val="FFFFFF"/>
                </a:solidFill>
                <a:latin typeface="Arial Rounded MT Bold"/>
                <a:cs typeface="Arial Rounded MT Bold"/>
              </a:rPr>
              <a:t>Zeeuw</a:t>
            </a:r>
            <a:r>
              <a:rPr lang="en-GB" sz="2200" dirty="0" smtClean="0">
                <a:solidFill>
                  <a:srgbClr val="FFFFFF"/>
                </a:solidFill>
                <a:latin typeface="Arial Rounded MT Bold"/>
                <a:cs typeface="Arial Rounded MT Bold"/>
              </a:rPr>
              <a:t/>
            </a:r>
            <a:br>
              <a:rPr lang="en-GB" sz="2200" dirty="0" smtClean="0">
                <a:solidFill>
                  <a:srgbClr val="FFFFFF"/>
                </a:solidFill>
                <a:latin typeface="Arial Rounded MT Bold"/>
                <a:cs typeface="Arial Rounded MT Bold"/>
              </a:rPr>
            </a:br>
            <a:r>
              <a:rPr lang="en-GB" sz="2200" dirty="0" smtClean="0">
                <a:solidFill>
                  <a:srgbClr val="FFFFFF"/>
                </a:solidFill>
                <a:latin typeface="Arial Rounded MT Bold"/>
                <a:cs typeface="Arial Rounded MT Bold"/>
              </a:rPr>
              <a:t> ESO </a:t>
            </a:r>
            <a:r>
              <a:rPr lang="en-GB" sz="2200" dirty="0" smtClean="0">
                <a:solidFill>
                  <a:srgbClr val="FFFFFF"/>
                </a:solidFill>
                <a:latin typeface="Arial Rounded MT Bold"/>
                <a:cs typeface="Arial Rounded MT Bold"/>
              </a:rPr>
              <a:t>Director General</a:t>
            </a:r>
            <a:endParaRPr lang="en-US" sz="2200" dirty="0">
              <a:solidFill>
                <a:srgbClr val="FFFFFF"/>
              </a:solidFill>
              <a:latin typeface="Arial Rounded MT Bold"/>
              <a:cs typeface="Arial Rounded MT Bold"/>
            </a:endParaRPr>
          </a:p>
        </p:txBody>
      </p:sp>
      <p:sp>
        <p:nvSpPr>
          <p:cNvPr id="3" name="Subtitle 2"/>
          <p:cNvSpPr>
            <a:spLocks noGrp="1"/>
          </p:cNvSpPr>
          <p:nvPr>
            <p:ph type="subTitle" idx="1"/>
          </p:nvPr>
        </p:nvSpPr>
        <p:spPr>
          <a:xfrm>
            <a:off x="3098799" y="3742258"/>
            <a:ext cx="3594099" cy="5979571"/>
          </a:xfrm>
          <a:solidFill>
            <a:schemeClr val="bg1">
              <a:lumMod val="50000"/>
              <a:alpha val="32000"/>
            </a:schemeClr>
          </a:solidFill>
        </p:spPr>
        <p:txBody>
          <a:bodyPr>
            <a:normAutofit fontScale="55000" lnSpcReduction="20000"/>
          </a:bodyPr>
          <a:lstStyle/>
          <a:p>
            <a:pPr algn="just"/>
            <a:endParaRPr lang="en-GB" sz="2000" dirty="0" smtClean="0">
              <a:solidFill>
                <a:srgbClr val="FFFFFF"/>
              </a:solidFill>
            </a:endParaRPr>
          </a:p>
          <a:p>
            <a:pPr algn="just"/>
            <a:r>
              <a:rPr lang="en-GB" sz="2000" dirty="0" smtClean="0">
                <a:solidFill>
                  <a:srgbClr val="FFFFFF"/>
                </a:solidFill>
              </a:rPr>
              <a:t>ESO </a:t>
            </a:r>
            <a:r>
              <a:rPr lang="en-GB" sz="2000" dirty="0">
                <a:solidFill>
                  <a:srgbClr val="FFFFFF"/>
                </a:solidFill>
              </a:rPr>
              <a:t>is an intergovernmental organisation for astronomy founded in 1962 by five countries. It currently has 14 Member States in Europe with Brazil poised to join as soon as the Accession Agreement has been ratified. Together these countries represent approximately 30 </a:t>
            </a:r>
            <a:r>
              <a:rPr lang="en-GB" sz="2000" dirty="0" err="1">
                <a:solidFill>
                  <a:srgbClr val="FFFFFF"/>
                </a:solidFill>
              </a:rPr>
              <a:t>percent</a:t>
            </a:r>
            <a:r>
              <a:rPr lang="en-GB" sz="2000" dirty="0">
                <a:solidFill>
                  <a:srgbClr val="FFFFFF"/>
                </a:solidFill>
              </a:rPr>
              <a:t> of the world’s astronomers. ESO operates optical/infrared observatories on La </a:t>
            </a:r>
            <a:r>
              <a:rPr lang="en-GB" sz="2000" dirty="0" err="1">
                <a:solidFill>
                  <a:srgbClr val="FFFFFF"/>
                </a:solidFill>
              </a:rPr>
              <a:t>Silla</a:t>
            </a:r>
            <a:r>
              <a:rPr lang="en-GB" sz="2000" dirty="0">
                <a:solidFill>
                  <a:srgbClr val="FFFFFF"/>
                </a:solidFill>
              </a:rPr>
              <a:t> and </a:t>
            </a:r>
            <a:r>
              <a:rPr lang="en-GB" sz="2000" dirty="0" err="1">
                <a:solidFill>
                  <a:srgbClr val="FFFFFF"/>
                </a:solidFill>
              </a:rPr>
              <a:t>Paranal</a:t>
            </a:r>
            <a:r>
              <a:rPr lang="en-GB" sz="2000" dirty="0">
                <a:solidFill>
                  <a:srgbClr val="FFFFFF"/>
                </a:solidFill>
              </a:rPr>
              <a:t> in Chile, partners in the sub-millimetre radio observatories APEX and ALMA on </a:t>
            </a:r>
            <a:r>
              <a:rPr lang="en-GB" sz="2000" dirty="0" err="1">
                <a:solidFill>
                  <a:srgbClr val="FFFFFF"/>
                </a:solidFill>
              </a:rPr>
              <a:t>Chajnantor</a:t>
            </a:r>
            <a:r>
              <a:rPr lang="en-GB" sz="2000" dirty="0">
                <a:solidFill>
                  <a:srgbClr val="FFFFFF"/>
                </a:solidFill>
              </a:rPr>
              <a:t> and has started construction of the Extremely Large Telescope on </a:t>
            </a:r>
            <a:r>
              <a:rPr lang="en-GB" sz="2000" dirty="0" err="1">
                <a:solidFill>
                  <a:srgbClr val="FFFFFF"/>
                </a:solidFill>
              </a:rPr>
              <a:t>Armazones</a:t>
            </a:r>
            <a:r>
              <a:rPr lang="en-GB" sz="2000" dirty="0">
                <a:solidFill>
                  <a:srgbClr val="FFFFFF"/>
                </a:solidFill>
              </a:rPr>
              <a:t> near </a:t>
            </a:r>
            <a:r>
              <a:rPr lang="en-GB" sz="2000" dirty="0" err="1">
                <a:solidFill>
                  <a:srgbClr val="FFFFFF"/>
                </a:solidFill>
              </a:rPr>
              <a:t>Paranal</a:t>
            </a:r>
            <a:r>
              <a:rPr lang="en-GB" sz="2000" dirty="0">
                <a:solidFill>
                  <a:srgbClr val="FFFFFF"/>
                </a:solidFill>
              </a:rPr>
              <a:t>.</a:t>
            </a:r>
          </a:p>
          <a:p>
            <a:pPr algn="just"/>
            <a:r>
              <a:rPr lang="en-GB" sz="2000" dirty="0">
                <a:solidFill>
                  <a:srgbClr val="FFFFFF"/>
                </a:solidFill>
              </a:rPr>
              <a:t> </a:t>
            </a:r>
          </a:p>
          <a:p>
            <a:pPr algn="just"/>
            <a:r>
              <a:rPr lang="en-GB" sz="2000" dirty="0">
                <a:solidFill>
                  <a:srgbClr val="FFFFFF"/>
                </a:solidFill>
              </a:rPr>
              <a:t>La </a:t>
            </a:r>
            <a:r>
              <a:rPr lang="en-GB" sz="2000" dirty="0" err="1">
                <a:solidFill>
                  <a:srgbClr val="FFFFFF"/>
                </a:solidFill>
              </a:rPr>
              <a:t>Silla</a:t>
            </a:r>
            <a:r>
              <a:rPr lang="en-GB" sz="2000" dirty="0">
                <a:solidFill>
                  <a:srgbClr val="FFFFFF"/>
                </a:solidFill>
              </a:rPr>
              <a:t> hosts experiments, robotic and national telescopes as well as the NTT and the venerable 3.6m telescope. The former had a key role in the discovery of the accelerating expansion of the Universe and the latter hosts the ultra-stable spectrograph HARPS which is responsible for the discovery of nearly two-thirds of all confirmed </a:t>
            </a:r>
            <a:r>
              <a:rPr lang="en-GB" sz="2000" dirty="0" err="1">
                <a:solidFill>
                  <a:srgbClr val="FFFFFF"/>
                </a:solidFill>
              </a:rPr>
              <a:t>exoplanets</a:t>
            </a:r>
            <a:r>
              <a:rPr lang="en-GB" sz="2000" dirty="0">
                <a:solidFill>
                  <a:srgbClr val="FFFFFF"/>
                </a:solidFill>
              </a:rPr>
              <a:t> with masses below that of Neptune.  On </a:t>
            </a:r>
            <a:r>
              <a:rPr lang="en-GB" sz="2000" dirty="0" err="1">
                <a:solidFill>
                  <a:srgbClr val="FFFFFF"/>
                </a:solidFill>
              </a:rPr>
              <a:t>Paranal</a:t>
            </a:r>
            <a:r>
              <a:rPr lang="en-GB" sz="2000" dirty="0">
                <a:solidFill>
                  <a:srgbClr val="FFFFFF"/>
                </a:solidFill>
              </a:rPr>
              <a:t> the four 8.2m units of the Very Large Telescope, the Interferometer and the survey telescopes VISTA and VST together constitute an integrated system which supports 16 powerful facility instruments, including adaptive-optics-assisted imagers and integral-field spectrographs, with half a dozen more on the way and the Extremely Large Telescope with its suite of instruments to be added in about ten years time. Scientific highlights include the characterisation of the supermassive black hole in the Galactic Centre, the first image of an </a:t>
            </a:r>
            <a:r>
              <a:rPr lang="en-GB" sz="2000" dirty="0" err="1">
                <a:solidFill>
                  <a:srgbClr val="FFFFFF"/>
                </a:solidFill>
              </a:rPr>
              <a:t>exoplanet</a:t>
            </a:r>
            <a:r>
              <a:rPr lang="en-GB" sz="2000" dirty="0">
                <a:solidFill>
                  <a:srgbClr val="FFFFFF"/>
                </a:solidFill>
              </a:rPr>
              <a:t>, studies of gamma-ray bursts enabled by the Rapid Response Mode and </a:t>
            </a:r>
            <a:r>
              <a:rPr lang="en-GB" sz="2000" dirty="0" err="1">
                <a:solidFill>
                  <a:srgbClr val="FFFFFF"/>
                </a:solidFill>
              </a:rPr>
              <a:t>milliarcsec</a:t>
            </a:r>
            <a:r>
              <a:rPr lang="en-GB" sz="2000" dirty="0">
                <a:solidFill>
                  <a:srgbClr val="FFFFFF"/>
                </a:solidFill>
              </a:rPr>
              <a:t> imaging of evolved stars and active galactic nuclei. The single dish APEX antenna, equipped with spectrometers and wide-field cameras, contributes strongly to the study of high-redshift galaxies and of star- and planet-formation. Early results obtained with ALMA already demonstrate its tremendous potential for observations of the cold Universe. </a:t>
            </a:r>
          </a:p>
          <a:p>
            <a:pPr algn="just"/>
            <a:r>
              <a:rPr lang="en-GB" sz="2000" dirty="0">
                <a:solidFill>
                  <a:srgbClr val="FFFFFF"/>
                </a:solidFill>
              </a:rPr>
              <a:t> </a:t>
            </a:r>
          </a:p>
          <a:p>
            <a:pPr algn="just"/>
            <a:r>
              <a:rPr lang="en-GB" sz="2000" dirty="0">
                <a:solidFill>
                  <a:srgbClr val="FFFFFF"/>
                </a:solidFill>
              </a:rPr>
              <a:t>The talk will summarize the current programme, with emphasis on recent increases in capabilities, and briefly consider opportunities for the future</a:t>
            </a:r>
            <a:r>
              <a:rPr lang="en-GB" sz="2000" dirty="0" smtClean="0">
                <a:solidFill>
                  <a:srgbClr val="FFFFFF"/>
                </a:solidFill>
              </a:rPr>
              <a:t>.</a:t>
            </a:r>
            <a:endParaRPr lang="en-GB" sz="2000" dirty="0">
              <a:solidFill>
                <a:srgbClr val="FFFFFF"/>
              </a:solidFill>
            </a:endParaRPr>
          </a:p>
        </p:txBody>
      </p:sp>
      <p:pic>
        <p:nvPicPr>
          <p:cNvPr id="5" name="Picture 4"/>
          <p:cNvPicPr>
            <a:picLocks noChangeAspect="1"/>
          </p:cNvPicPr>
          <p:nvPr/>
        </p:nvPicPr>
        <p:blipFill>
          <a:blip r:embed="rId3"/>
          <a:stretch>
            <a:fillRect/>
          </a:stretch>
        </p:blipFill>
        <p:spPr>
          <a:xfrm>
            <a:off x="5153947" y="201761"/>
            <a:ext cx="1505085" cy="2357967"/>
          </a:xfrm>
          <a:prstGeom prst="rect">
            <a:avLst/>
          </a:prstGeom>
          <a:effectLst>
            <a:outerShdw blurRad="50800" dist="38100" dir="2700000" algn="tl" rotWithShape="0">
              <a:schemeClr val="tx1">
                <a:alpha val="43000"/>
              </a:schemeClr>
            </a:outerShdw>
          </a:effectLst>
        </p:spPr>
      </p:pic>
      <p:pic>
        <p:nvPicPr>
          <p:cNvPr id="6" name="Picture 5"/>
          <p:cNvPicPr>
            <a:picLocks noChangeAspect="1"/>
          </p:cNvPicPr>
          <p:nvPr/>
        </p:nvPicPr>
        <p:blipFill>
          <a:blip r:embed="rId4"/>
          <a:stretch>
            <a:fillRect/>
          </a:stretch>
        </p:blipFill>
        <p:spPr>
          <a:xfrm>
            <a:off x="243416" y="2815162"/>
            <a:ext cx="2204785" cy="1440000"/>
          </a:xfrm>
          <a:prstGeom prst="rect">
            <a:avLst/>
          </a:prstGeom>
          <a:ln w="57150" cap="flat" cmpd="sng">
            <a:solidFill>
              <a:schemeClr val="bg1"/>
            </a:solidFill>
            <a:bevel/>
          </a:ln>
          <a:effectLst>
            <a:outerShdw blurRad="50800" dist="38100" dir="2700000" algn="tl" rotWithShape="0">
              <a:schemeClr val="tx1">
                <a:alpha val="43000"/>
              </a:schemeClr>
            </a:outerShdw>
          </a:effectLst>
        </p:spPr>
      </p:pic>
      <p:pic>
        <p:nvPicPr>
          <p:cNvPr id="8" name="Picture 7"/>
          <p:cNvPicPr>
            <a:picLocks noChangeAspect="1"/>
          </p:cNvPicPr>
          <p:nvPr/>
        </p:nvPicPr>
        <p:blipFill>
          <a:blip r:embed="rId5"/>
          <a:stretch>
            <a:fillRect/>
          </a:stretch>
        </p:blipFill>
        <p:spPr>
          <a:xfrm>
            <a:off x="243416" y="6335432"/>
            <a:ext cx="2163380" cy="1440000"/>
          </a:xfrm>
          <a:prstGeom prst="rect">
            <a:avLst/>
          </a:prstGeom>
          <a:ln w="57150" cap="flat" cmpd="sng">
            <a:solidFill>
              <a:schemeClr val="bg1"/>
            </a:solidFill>
            <a:bevel/>
          </a:ln>
          <a:effectLst>
            <a:outerShdw blurRad="50800" dist="38100" dir="2700000" algn="tl" rotWithShape="0">
              <a:schemeClr val="tx1">
                <a:alpha val="43000"/>
              </a:schemeClr>
            </a:outerShdw>
          </a:effectLst>
        </p:spPr>
      </p:pic>
      <p:pic>
        <p:nvPicPr>
          <p:cNvPr id="9" name="Picture 8"/>
          <p:cNvPicPr>
            <a:picLocks noChangeAspect="1"/>
          </p:cNvPicPr>
          <p:nvPr/>
        </p:nvPicPr>
        <p:blipFill>
          <a:blip r:embed="rId6"/>
          <a:stretch>
            <a:fillRect/>
          </a:stretch>
        </p:blipFill>
        <p:spPr>
          <a:xfrm>
            <a:off x="746326" y="4575297"/>
            <a:ext cx="2168471" cy="1440000"/>
          </a:xfrm>
          <a:prstGeom prst="rect">
            <a:avLst/>
          </a:prstGeom>
          <a:ln w="57150" cap="flat" cmpd="sng">
            <a:solidFill>
              <a:schemeClr val="bg1"/>
            </a:solidFill>
            <a:bevel/>
          </a:ln>
          <a:effectLst>
            <a:outerShdw blurRad="50800" dist="38100" dir="2700000" algn="tl" rotWithShape="0">
              <a:schemeClr val="tx1">
                <a:alpha val="43000"/>
              </a:schemeClr>
            </a:outerShdw>
          </a:effectLst>
        </p:spPr>
      </p:pic>
      <p:pic>
        <p:nvPicPr>
          <p:cNvPr id="10" name="Picture 9"/>
          <p:cNvPicPr>
            <a:picLocks/>
          </p:cNvPicPr>
          <p:nvPr/>
        </p:nvPicPr>
        <p:blipFill rotWithShape="1">
          <a:blip r:embed="rId7"/>
          <a:srcRect r="15483"/>
          <a:stretch/>
        </p:blipFill>
        <p:spPr>
          <a:xfrm>
            <a:off x="746326" y="8095566"/>
            <a:ext cx="2163600" cy="1440000"/>
          </a:xfrm>
          <a:prstGeom prst="rect">
            <a:avLst/>
          </a:prstGeom>
          <a:ln w="57150" cap="flat" cmpd="sng">
            <a:solidFill>
              <a:schemeClr val="bg1"/>
            </a:solidFill>
            <a:bevel/>
          </a:ln>
          <a:effectLst>
            <a:outerShdw blurRad="50800" dist="38100" dir="2700000" algn="tl" rotWithShape="0">
              <a:schemeClr val="tx1">
                <a:alpha val="43000"/>
              </a:schemeClr>
            </a:outerShdw>
          </a:effectLst>
        </p:spPr>
      </p:pic>
      <p:sp>
        <p:nvSpPr>
          <p:cNvPr id="11" name="TextBox 10"/>
          <p:cNvSpPr txBox="1"/>
          <p:nvPr/>
        </p:nvSpPr>
        <p:spPr>
          <a:xfrm>
            <a:off x="2844798" y="2736953"/>
            <a:ext cx="3890608" cy="830997"/>
          </a:xfrm>
          <a:prstGeom prst="rect">
            <a:avLst/>
          </a:prstGeom>
          <a:noFill/>
        </p:spPr>
        <p:txBody>
          <a:bodyPr wrap="none" rtlCol="0">
            <a:spAutoFit/>
          </a:bodyPr>
          <a:lstStyle/>
          <a:p>
            <a:pPr algn="r"/>
            <a:r>
              <a:rPr lang="en-US" sz="1600" b="1" i="1" dirty="0" smtClean="0">
                <a:solidFill>
                  <a:srgbClr val="FFFFFF"/>
                </a:solidFill>
                <a:latin typeface="Arial Rounded MT Bold"/>
                <a:cs typeface="Arial Rounded MT Bold"/>
              </a:rPr>
              <a:t>Special Seminar</a:t>
            </a:r>
          </a:p>
          <a:p>
            <a:pPr algn="r"/>
            <a:r>
              <a:rPr lang="en-US" sz="1600" b="1" i="1" dirty="0" smtClean="0">
                <a:solidFill>
                  <a:srgbClr val="FFFFFF"/>
                </a:solidFill>
                <a:latin typeface="Arial Rounded MT Bold"/>
                <a:cs typeface="Arial Rounded MT Bold"/>
              </a:rPr>
              <a:t>Thursday 18</a:t>
            </a:r>
            <a:r>
              <a:rPr lang="en-US" sz="1600" b="1" i="1" baseline="30000" dirty="0" smtClean="0">
                <a:solidFill>
                  <a:srgbClr val="FFFFFF"/>
                </a:solidFill>
                <a:latin typeface="Arial Rounded MT Bold"/>
                <a:cs typeface="Arial Rounded MT Bold"/>
              </a:rPr>
              <a:t>th</a:t>
            </a:r>
            <a:r>
              <a:rPr lang="en-US" sz="1600" b="1" i="1" dirty="0" smtClean="0">
                <a:solidFill>
                  <a:srgbClr val="FFFFFF"/>
                </a:solidFill>
                <a:latin typeface="Arial Rounded MT Bold"/>
                <a:cs typeface="Arial Rounded MT Bold"/>
              </a:rPr>
              <a:t> September 2014 11:30</a:t>
            </a:r>
          </a:p>
          <a:p>
            <a:pPr algn="r"/>
            <a:r>
              <a:rPr lang="en-US" sz="1600" b="1" i="1" dirty="0" smtClean="0">
                <a:solidFill>
                  <a:srgbClr val="FFFFFF"/>
                </a:solidFill>
                <a:latin typeface="Arial Rounded MT Bold"/>
                <a:cs typeface="Arial Rounded MT Bold"/>
              </a:rPr>
              <a:t>Martin Wood Lecture Theatre </a:t>
            </a:r>
            <a:endParaRPr lang="en-US" sz="1600" b="1" i="1" dirty="0">
              <a:solidFill>
                <a:srgbClr val="FFFFFF"/>
              </a:solidFill>
              <a:latin typeface="Arial Rounded MT Bold"/>
              <a:cs typeface="Arial Rounded MT Bold"/>
            </a:endParaRPr>
          </a:p>
        </p:txBody>
      </p:sp>
      <p:pic>
        <p:nvPicPr>
          <p:cNvPr id="12" name="Picture 11"/>
          <p:cNvPicPr>
            <a:picLocks noChangeAspect="1"/>
          </p:cNvPicPr>
          <p:nvPr/>
        </p:nvPicPr>
        <p:blipFill>
          <a:blip r:embed="rId8"/>
          <a:stretch>
            <a:fillRect/>
          </a:stretch>
        </p:blipFill>
        <p:spPr>
          <a:xfrm>
            <a:off x="243416" y="948266"/>
            <a:ext cx="753675" cy="982134"/>
          </a:xfrm>
          <a:prstGeom prst="rect">
            <a:avLst/>
          </a:prstGeom>
          <a:effectLst>
            <a:outerShdw blurRad="50800" dist="38100" dir="2700000" algn="tl" rotWithShape="0">
              <a:srgbClr val="000000">
                <a:alpha val="43000"/>
              </a:srgbClr>
            </a:outerShdw>
          </a:effectLst>
        </p:spPr>
      </p:pic>
      <p:sp>
        <p:nvSpPr>
          <p:cNvPr id="13" name="TextBox 12"/>
          <p:cNvSpPr txBox="1"/>
          <p:nvPr/>
        </p:nvSpPr>
        <p:spPr>
          <a:xfrm>
            <a:off x="-10579" y="9671030"/>
            <a:ext cx="1230632" cy="261610"/>
          </a:xfrm>
          <a:prstGeom prst="rect">
            <a:avLst/>
          </a:prstGeom>
          <a:noFill/>
        </p:spPr>
        <p:txBody>
          <a:bodyPr wrap="none" rtlCol="0">
            <a:spAutoFit/>
          </a:bodyPr>
          <a:lstStyle/>
          <a:p>
            <a:r>
              <a:rPr lang="en-US" sz="1050" i="1" smtClean="0">
                <a:solidFill>
                  <a:srgbClr val="FFFFFF"/>
                </a:solidFill>
              </a:rPr>
              <a:t>Image credits: </a:t>
            </a:r>
            <a:r>
              <a:rPr lang="en-US" sz="1050" i="1" dirty="0" smtClean="0">
                <a:solidFill>
                  <a:srgbClr val="FFFFFF"/>
                </a:solidFill>
              </a:rPr>
              <a:t>ESO</a:t>
            </a:r>
            <a:endParaRPr lang="en-US" sz="1050" i="1" dirty="0">
              <a:solidFill>
                <a:srgbClr val="FFFFFF"/>
              </a:solidFill>
            </a:endParaRPr>
          </a:p>
        </p:txBody>
      </p:sp>
    </p:spTree>
    <p:extLst>
      <p:ext uri="{BB962C8B-B14F-4D97-AF65-F5344CB8AC3E}">
        <p14:creationId xmlns:p14="http://schemas.microsoft.com/office/powerpoint/2010/main" val="4790083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5805</TotalTime>
  <Words>114</Words>
  <Application>Microsoft Macintosh PowerPoint</Application>
  <PresentationFormat>A4 Paper (210x297 mm)</PresentationFormat>
  <Paragraphs>11</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Recent Developments at the European Southern Observatory  Professor Tim de Zeeuw  ESO Director General</vt:lpstr>
    </vt:vector>
  </TitlesOfParts>
  <Company>University of Oxford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Aprajita Verma</dc:creator>
  <cp:lastModifiedBy>Aprajita Verma</cp:lastModifiedBy>
  <cp:revision>9</cp:revision>
  <dcterms:created xsi:type="dcterms:W3CDTF">2014-08-22T13:27:27Z</dcterms:created>
  <dcterms:modified xsi:type="dcterms:W3CDTF">2014-08-26T14:12:59Z</dcterms:modified>
</cp:coreProperties>
</file>